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TC Benguiat" charset="1" panose="02030603050306020704"/>
      <p:regular r:id="rId10"/>
    </p:embeddedFont>
    <p:embeddedFont>
      <p:font typeface="ITC Benguiat Bold" charset="1" panose="02030904050306020704"/>
      <p:regular r:id="rId11"/>
    </p:embeddedFont>
    <p:embeddedFont>
      <p:font typeface="ITC Benguiat Italics" charset="1" panose="02030604050306090704"/>
      <p:regular r:id="rId12"/>
    </p:embeddedFont>
    <p:embeddedFont>
      <p:font typeface="ITC Benguiat Bold Italics" charset="1" panose="02030905050306090704"/>
      <p:regular r:id="rId13"/>
    </p:embeddedFont>
    <p:embeddedFont>
      <p:font typeface="ITC Benguiat Medium" charset="1" panose="02030704050306020704"/>
      <p:regular r:id="rId14"/>
    </p:embeddedFont>
    <p:embeddedFont>
      <p:font typeface="ITC Benguiat Medium Italics" charset="1" panose="02030704050306090704"/>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684479">
            <a:off x="15803412" y="7948995"/>
            <a:ext cx="5137453" cy="4804757"/>
          </a:xfrm>
          <a:custGeom>
            <a:avLst/>
            <a:gdLst/>
            <a:ahLst/>
            <a:cxnLst/>
            <a:rect r="r" b="b" t="t" l="l"/>
            <a:pathLst>
              <a:path h="4804757" w="5137453">
                <a:moveTo>
                  <a:pt x="0" y="0"/>
                </a:moveTo>
                <a:lnTo>
                  <a:pt x="5137454" y="0"/>
                </a:lnTo>
                <a:lnTo>
                  <a:pt x="5137454" y="4804757"/>
                </a:lnTo>
                <a:lnTo>
                  <a:pt x="0" y="4804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715900" y="-2627835"/>
            <a:ext cx="5619589" cy="5255670"/>
          </a:xfrm>
          <a:custGeom>
            <a:avLst/>
            <a:gdLst/>
            <a:ahLst/>
            <a:cxnLst/>
            <a:rect r="r" b="b" t="t" l="l"/>
            <a:pathLst>
              <a:path h="5255670" w="5619589">
                <a:moveTo>
                  <a:pt x="0" y="0"/>
                </a:moveTo>
                <a:lnTo>
                  <a:pt x="5619589" y="0"/>
                </a:lnTo>
                <a:lnTo>
                  <a:pt x="5619589" y="5255670"/>
                </a:lnTo>
                <a:lnTo>
                  <a:pt x="0" y="5255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816550">
            <a:off x="-2180603" y="9118652"/>
            <a:ext cx="8718707" cy="3760358"/>
          </a:xfrm>
          <a:custGeom>
            <a:avLst/>
            <a:gdLst/>
            <a:ahLst/>
            <a:cxnLst/>
            <a:rect r="r" b="b" t="t" l="l"/>
            <a:pathLst>
              <a:path h="3760358" w="8718707">
                <a:moveTo>
                  <a:pt x="0" y="0"/>
                </a:moveTo>
                <a:lnTo>
                  <a:pt x="8718708" y="0"/>
                </a:lnTo>
                <a:lnTo>
                  <a:pt x="8718708" y="3760359"/>
                </a:lnTo>
                <a:lnTo>
                  <a:pt x="0" y="37603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277046">
            <a:off x="13733009" y="-847192"/>
            <a:ext cx="8698829" cy="3751785"/>
          </a:xfrm>
          <a:custGeom>
            <a:avLst/>
            <a:gdLst/>
            <a:ahLst/>
            <a:cxnLst/>
            <a:rect r="r" b="b" t="t" l="l"/>
            <a:pathLst>
              <a:path h="3751785" w="8698829">
                <a:moveTo>
                  <a:pt x="0" y="0"/>
                </a:moveTo>
                <a:lnTo>
                  <a:pt x="8698829" y="0"/>
                </a:lnTo>
                <a:lnTo>
                  <a:pt x="8698829" y="3751784"/>
                </a:lnTo>
                <a:lnTo>
                  <a:pt x="0" y="3751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866737" y="1901702"/>
            <a:ext cx="11086213" cy="2190750"/>
          </a:xfrm>
          <a:prstGeom prst="rect">
            <a:avLst/>
          </a:prstGeom>
        </p:spPr>
        <p:txBody>
          <a:bodyPr anchor="t" rtlCol="false" tIns="0" lIns="0" bIns="0" rIns="0">
            <a:spAutoFit/>
          </a:bodyPr>
          <a:lstStyle/>
          <a:p>
            <a:pPr algn="ctr">
              <a:lnSpc>
                <a:spcPts val="15360"/>
              </a:lnSpc>
            </a:pPr>
            <a:r>
              <a:rPr lang="en-US" sz="12800">
                <a:solidFill>
                  <a:srgbClr val="343434"/>
                </a:solidFill>
                <a:latin typeface="ITC Benguiat Bold"/>
              </a:rPr>
              <a:t>Tugas Besar </a:t>
            </a:r>
          </a:p>
        </p:txBody>
      </p:sp>
      <p:sp>
        <p:nvSpPr>
          <p:cNvPr name="TextBox 7" id="7"/>
          <p:cNvSpPr txBox="true"/>
          <p:nvPr/>
        </p:nvSpPr>
        <p:spPr>
          <a:xfrm rot="0">
            <a:off x="6891442" y="8706485"/>
            <a:ext cx="4505115" cy="396240"/>
          </a:xfrm>
          <a:prstGeom prst="rect">
            <a:avLst/>
          </a:prstGeom>
        </p:spPr>
        <p:txBody>
          <a:bodyPr anchor="t" rtlCol="false" tIns="0" lIns="0" bIns="0" rIns="0">
            <a:spAutoFit/>
          </a:bodyPr>
          <a:lstStyle/>
          <a:p>
            <a:pPr algn="ctr">
              <a:lnSpc>
                <a:spcPts val="3359"/>
              </a:lnSpc>
            </a:pPr>
            <a:r>
              <a:rPr lang="en-US" sz="2400">
                <a:solidFill>
                  <a:srgbClr val="343434"/>
                </a:solidFill>
                <a:latin typeface="Montserrat"/>
              </a:rPr>
              <a:t>S-1 Informatika</a:t>
            </a:r>
          </a:p>
        </p:txBody>
      </p:sp>
      <p:sp>
        <p:nvSpPr>
          <p:cNvPr name="TextBox 8" id="8"/>
          <p:cNvSpPr txBox="true"/>
          <p:nvPr/>
        </p:nvSpPr>
        <p:spPr>
          <a:xfrm rot="0">
            <a:off x="6891442" y="5839162"/>
            <a:ext cx="4505115" cy="396240"/>
          </a:xfrm>
          <a:prstGeom prst="rect">
            <a:avLst/>
          </a:prstGeom>
        </p:spPr>
        <p:txBody>
          <a:bodyPr anchor="t" rtlCol="false" tIns="0" lIns="0" bIns="0" rIns="0">
            <a:spAutoFit/>
          </a:bodyPr>
          <a:lstStyle/>
          <a:p>
            <a:pPr algn="ctr">
              <a:lnSpc>
                <a:spcPts val="3359"/>
              </a:lnSpc>
            </a:pPr>
            <a:r>
              <a:rPr lang="en-US" sz="2400">
                <a:solidFill>
                  <a:srgbClr val="343434"/>
                </a:solidFill>
                <a:latin typeface="Montserrat"/>
              </a:rPr>
              <a:t>Anggota kelompok 2 : </a:t>
            </a:r>
          </a:p>
        </p:txBody>
      </p:sp>
      <p:sp>
        <p:nvSpPr>
          <p:cNvPr name="TextBox 9" id="9"/>
          <p:cNvSpPr txBox="true"/>
          <p:nvPr/>
        </p:nvSpPr>
        <p:spPr>
          <a:xfrm rot="0">
            <a:off x="2522343" y="6264932"/>
            <a:ext cx="13243315" cy="1180465"/>
          </a:xfrm>
          <a:prstGeom prst="rect">
            <a:avLst/>
          </a:prstGeom>
        </p:spPr>
        <p:txBody>
          <a:bodyPr anchor="t" rtlCol="false" tIns="0" lIns="0" bIns="0" rIns="0">
            <a:spAutoFit/>
          </a:bodyPr>
          <a:lstStyle/>
          <a:p>
            <a:pPr algn="ctr">
              <a:lnSpc>
                <a:spcPts val="4759"/>
              </a:lnSpc>
            </a:pPr>
            <a:r>
              <a:rPr lang="en-US" sz="3399">
                <a:solidFill>
                  <a:srgbClr val="343434"/>
                </a:solidFill>
                <a:latin typeface="Montserrat"/>
              </a:rPr>
              <a:t>Gede Bagus Krishnanditya Merta - 1301223088</a:t>
            </a:r>
          </a:p>
          <a:p>
            <a:pPr algn="ctr">
              <a:lnSpc>
                <a:spcPts val="4759"/>
              </a:lnSpc>
            </a:pPr>
            <a:r>
              <a:rPr lang="en-US" sz="3399">
                <a:solidFill>
                  <a:srgbClr val="343434"/>
                </a:solidFill>
                <a:latin typeface="Montserrat"/>
              </a:rPr>
              <a:t>Raka Aditya Waluya - 1301220192</a:t>
            </a:r>
          </a:p>
        </p:txBody>
      </p:sp>
      <p:sp>
        <p:nvSpPr>
          <p:cNvPr name="TextBox 10" id="10"/>
          <p:cNvSpPr txBox="true"/>
          <p:nvPr/>
        </p:nvSpPr>
        <p:spPr>
          <a:xfrm rot="0">
            <a:off x="2680189" y="4024441"/>
            <a:ext cx="13459308" cy="638175"/>
          </a:xfrm>
          <a:prstGeom prst="rect">
            <a:avLst/>
          </a:prstGeom>
        </p:spPr>
        <p:txBody>
          <a:bodyPr anchor="t" rtlCol="false" tIns="0" lIns="0" bIns="0" rIns="0">
            <a:spAutoFit/>
          </a:bodyPr>
          <a:lstStyle/>
          <a:p>
            <a:pPr algn="ctr">
              <a:lnSpc>
                <a:spcPts val="5040"/>
              </a:lnSpc>
            </a:pPr>
            <a:r>
              <a:rPr lang="en-US" sz="4200">
                <a:solidFill>
                  <a:srgbClr val="343434"/>
                </a:solidFill>
                <a:latin typeface="Montserrat Bold"/>
              </a:rPr>
              <a:t>CII2B4-Struktur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835957">
            <a:off x="-6203196" y="8625739"/>
            <a:ext cx="22816215" cy="8628678"/>
          </a:xfrm>
          <a:custGeom>
            <a:avLst/>
            <a:gdLst/>
            <a:ahLst/>
            <a:cxnLst/>
            <a:rect r="r" b="b" t="t" l="l"/>
            <a:pathLst>
              <a:path h="8628678" w="22816215">
                <a:moveTo>
                  <a:pt x="0" y="0"/>
                </a:moveTo>
                <a:lnTo>
                  <a:pt x="22816215" y="0"/>
                </a:lnTo>
                <a:lnTo>
                  <a:pt x="22816215" y="8628678"/>
                </a:lnTo>
                <a:lnTo>
                  <a:pt x="0" y="86286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49897">
            <a:off x="-6100762" y="8242507"/>
            <a:ext cx="20849711" cy="7884982"/>
          </a:xfrm>
          <a:custGeom>
            <a:avLst/>
            <a:gdLst/>
            <a:ahLst/>
            <a:cxnLst/>
            <a:rect r="r" b="b" t="t" l="l"/>
            <a:pathLst>
              <a:path h="7884982" w="20849711">
                <a:moveTo>
                  <a:pt x="0" y="0"/>
                </a:moveTo>
                <a:lnTo>
                  <a:pt x="20849711" y="0"/>
                </a:lnTo>
                <a:lnTo>
                  <a:pt x="20849711" y="7884981"/>
                </a:lnTo>
                <a:lnTo>
                  <a:pt x="0" y="7884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824842">
            <a:off x="10957845" y="-5328607"/>
            <a:ext cx="9893699" cy="9956936"/>
          </a:xfrm>
          <a:custGeom>
            <a:avLst/>
            <a:gdLst/>
            <a:ahLst/>
            <a:cxnLst/>
            <a:rect r="r" b="b" t="t" l="l"/>
            <a:pathLst>
              <a:path h="9956936" w="9893699">
                <a:moveTo>
                  <a:pt x="0" y="0"/>
                </a:moveTo>
                <a:lnTo>
                  <a:pt x="9893699" y="0"/>
                </a:lnTo>
                <a:lnTo>
                  <a:pt x="9893699" y="9956936"/>
                </a:lnTo>
                <a:lnTo>
                  <a:pt x="0" y="99569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985384">
            <a:off x="10554803" y="-6388271"/>
            <a:ext cx="10699783" cy="10768172"/>
          </a:xfrm>
          <a:custGeom>
            <a:avLst/>
            <a:gdLst/>
            <a:ahLst/>
            <a:cxnLst/>
            <a:rect r="r" b="b" t="t" l="l"/>
            <a:pathLst>
              <a:path h="10768172" w="10699783">
                <a:moveTo>
                  <a:pt x="0" y="0"/>
                </a:moveTo>
                <a:lnTo>
                  <a:pt x="10699783" y="0"/>
                </a:lnTo>
                <a:lnTo>
                  <a:pt x="10699783" y="10768172"/>
                </a:lnTo>
                <a:lnTo>
                  <a:pt x="0" y="107681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324094" y="4554335"/>
            <a:ext cx="9639812" cy="1333500"/>
          </a:xfrm>
          <a:prstGeom prst="rect">
            <a:avLst/>
          </a:prstGeom>
        </p:spPr>
        <p:txBody>
          <a:bodyPr anchor="t" rtlCol="false" tIns="0" lIns="0" bIns="0" rIns="0">
            <a:spAutoFit/>
          </a:bodyPr>
          <a:lstStyle/>
          <a:p>
            <a:pPr algn="ctr">
              <a:lnSpc>
                <a:spcPts val="9360"/>
              </a:lnSpc>
            </a:pPr>
            <a:r>
              <a:rPr lang="en-US" sz="7800">
                <a:solidFill>
                  <a:srgbClr val="343434"/>
                </a:solidFill>
                <a:latin typeface="ITC Benguiat Bold"/>
              </a:rPr>
              <a:t>- Terima Kasih -</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6196">
            <a:off x="14600204" y="7801638"/>
            <a:ext cx="6381430" cy="4970724"/>
          </a:xfrm>
          <a:custGeom>
            <a:avLst/>
            <a:gdLst/>
            <a:ahLst/>
            <a:cxnLst/>
            <a:rect r="r" b="b" t="t" l="l"/>
            <a:pathLst>
              <a:path h="4970724" w="6381430">
                <a:moveTo>
                  <a:pt x="0" y="0"/>
                </a:moveTo>
                <a:lnTo>
                  <a:pt x="6381430" y="0"/>
                </a:lnTo>
                <a:lnTo>
                  <a:pt x="6381430" y="4970724"/>
                </a:lnTo>
                <a:lnTo>
                  <a:pt x="0" y="497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6196">
            <a:off x="15308469" y="3133754"/>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6196">
            <a:off x="15308469" y="5164230"/>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6196">
            <a:off x="15805550" y="616841"/>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36196">
            <a:off x="14613228" y="-1933669"/>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8329">
            <a:off x="-277897" y="6251563"/>
            <a:ext cx="2538327" cy="3683588"/>
          </a:xfrm>
          <a:custGeom>
            <a:avLst/>
            <a:gdLst/>
            <a:ahLst/>
            <a:cxnLst/>
            <a:rect r="r" b="b" t="t" l="l"/>
            <a:pathLst>
              <a:path h="3683588" w="2538327">
                <a:moveTo>
                  <a:pt x="0" y="0"/>
                </a:moveTo>
                <a:lnTo>
                  <a:pt x="2538327" y="0"/>
                </a:lnTo>
                <a:lnTo>
                  <a:pt x="2538327" y="3683588"/>
                </a:lnTo>
                <a:lnTo>
                  <a:pt x="0" y="3683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885553" y="1466941"/>
            <a:ext cx="9639812" cy="1333500"/>
          </a:xfrm>
          <a:prstGeom prst="rect">
            <a:avLst/>
          </a:prstGeom>
        </p:spPr>
        <p:txBody>
          <a:bodyPr anchor="t" rtlCol="false" tIns="0" lIns="0" bIns="0" rIns="0">
            <a:spAutoFit/>
          </a:bodyPr>
          <a:lstStyle/>
          <a:p>
            <a:pPr>
              <a:lnSpc>
                <a:spcPts val="9360"/>
              </a:lnSpc>
            </a:pPr>
            <a:r>
              <a:rPr lang="en-US" sz="7800">
                <a:solidFill>
                  <a:srgbClr val="343434"/>
                </a:solidFill>
                <a:latin typeface="ITC Benguiat Bold"/>
              </a:rPr>
              <a:t>Studi Kasus</a:t>
            </a:r>
          </a:p>
        </p:txBody>
      </p:sp>
      <p:sp>
        <p:nvSpPr>
          <p:cNvPr name="TextBox 9" id="9"/>
          <p:cNvSpPr txBox="true"/>
          <p:nvPr/>
        </p:nvSpPr>
        <p:spPr>
          <a:xfrm rot="0">
            <a:off x="2885553" y="3167945"/>
            <a:ext cx="11210593" cy="5425440"/>
          </a:xfrm>
          <a:prstGeom prst="rect">
            <a:avLst/>
          </a:prstGeom>
        </p:spPr>
        <p:txBody>
          <a:bodyPr anchor="t" rtlCol="false" tIns="0" lIns="0" bIns="0" rIns="0">
            <a:spAutoFit/>
          </a:bodyPr>
          <a:lstStyle/>
          <a:p>
            <a:pPr algn="just">
              <a:lnSpc>
                <a:spcPts val="3359"/>
              </a:lnSpc>
            </a:pPr>
            <a:r>
              <a:rPr lang="en-US" sz="2400">
                <a:solidFill>
                  <a:srgbClr val="343434"/>
                </a:solidFill>
                <a:latin typeface="Montserrat"/>
              </a:rPr>
              <a:t>Dalam lingkup sebuah universitas, keberadaan organisasi mahasiswa menjadi hal yang tak terpisahkan. Hal ini juga berlaku di Telkom University yang memiliki beragam jenis organisasi mahasiswa, mulai dari UKM, organisasi kedaerahan, himpunan, dan sebagainya. Oleh karena itu, kami memilih untuk mengangkat tema ini sebagai studi kasus dalam tugas besar kami.</a:t>
            </a:r>
          </a:p>
          <a:p>
            <a:pPr algn="just">
              <a:lnSpc>
                <a:spcPts val="3359"/>
              </a:lnSpc>
            </a:pPr>
          </a:p>
          <a:p>
            <a:pPr algn="just">
              <a:lnSpc>
                <a:spcPts val="3359"/>
              </a:lnSpc>
            </a:pPr>
            <a:r>
              <a:rPr lang="en-US" sz="2400">
                <a:solidFill>
                  <a:srgbClr val="343434"/>
                </a:solidFill>
                <a:latin typeface="Montserrat"/>
              </a:rPr>
              <a:t>Pada tugas besar ini, kami memilih studi kasus relasi antara organisasi dengan mahasiswa beserta prestasi yang dimilkinya. Kami memutuskan untuk menerapkan pendekatan Multi Linked List tipe M ke N, yang melibatkan dua jenis list: parent (Mahasiswa) dan child (Organisasi). Selain itu, kami juga menyertakan satu list relasi untuk menghubungkan kedua list tersebut.</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083460">
            <a:off x="-3706326" y="-2425909"/>
            <a:ext cx="6285988" cy="6326165"/>
          </a:xfrm>
          <a:custGeom>
            <a:avLst/>
            <a:gdLst/>
            <a:ahLst/>
            <a:cxnLst/>
            <a:rect r="r" b="b" t="t" l="l"/>
            <a:pathLst>
              <a:path h="6326165" w="6285988">
                <a:moveTo>
                  <a:pt x="0" y="0"/>
                </a:moveTo>
                <a:lnTo>
                  <a:pt x="6285987" y="0"/>
                </a:lnTo>
                <a:lnTo>
                  <a:pt x="6285987" y="6326165"/>
                </a:lnTo>
                <a:lnTo>
                  <a:pt x="0" y="6326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05420">
            <a:off x="-456900" y="-3943827"/>
            <a:ext cx="5923564" cy="5961426"/>
          </a:xfrm>
          <a:custGeom>
            <a:avLst/>
            <a:gdLst/>
            <a:ahLst/>
            <a:cxnLst/>
            <a:rect r="r" b="b" t="t" l="l"/>
            <a:pathLst>
              <a:path h="5961426" w="5923564">
                <a:moveTo>
                  <a:pt x="0" y="0"/>
                </a:moveTo>
                <a:lnTo>
                  <a:pt x="5923564" y="0"/>
                </a:lnTo>
                <a:lnTo>
                  <a:pt x="5923564" y="5961426"/>
                </a:lnTo>
                <a:lnTo>
                  <a:pt x="0" y="5961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98329">
            <a:off x="16742963" y="8570366"/>
            <a:ext cx="2000734" cy="2903439"/>
          </a:xfrm>
          <a:custGeom>
            <a:avLst/>
            <a:gdLst/>
            <a:ahLst/>
            <a:cxnLst/>
            <a:rect r="r" b="b" t="t" l="l"/>
            <a:pathLst>
              <a:path h="2903439" w="2000734">
                <a:moveTo>
                  <a:pt x="0" y="0"/>
                </a:moveTo>
                <a:lnTo>
                  <a:pt x="2000733" y="0"/>
                </a:lnTo>
                <a:lnTo>
                  <a:pt x="2000733" y="2903439"/>
                </a:lnTo>
                <a:lnTo>
                  <a:pt x="0" y="29034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flipV="true">
            <a:off x="9453073" y="1668999"/>
            <a:ext cx="4791130" cy="14288"/>
          </a:xfrm>
          <a:prstGeom prst="line">
            <a:avLst/>
          </a:prstGeom>
          <a:ln cap="flat" w="28575">
            <a:solidFill>
              <a:srgbClr val="000000"/>
            </a:solidFill>
            <a:prstDash val="sysDash"/>
            <a:headEnd type="none" len="sm" w="sm"/>
            <a:tailEnd type="none" len="sm" w="sm"/>
          </a:ln>
        </p:spPr>
      </p:sp>
      <p:sp>
        <p:nvSpPr>
          <p:cNvPr name="AutoShape 6" id="6"/>
          <p:cNvSpPr/>
          <p:nvPr/>
        </p:nvSpPr>
        <p:spPr>
          <a:xfrm flipV="true">
            <a:off x="9478823" y="4603770"/>
            <a:ext cx="4791130" cy="14288"/>
          </a:xfrm>
          <a:prstGeom prst="line">
            <a:avLst/>
          </a:prstGeom>
          <a:ln cap="flat" w="28575">
            <a:solidFill>
              <a:srgbClr val="000000"/>
            </a:solidFill>
            <a:prstDash val="sysDash"/>
            <a:headEnd type="none" len="sm" w="sm"/>
            <a:tailEnd type="none" len="sm" w="sm"/>
          </a:ln>
        </p:spPr>
      </p:sp>
      <p:sp>
        <p:nvSpPr>
          <p:cNvPr name="AutoShape 7" id="7"/>
          <p:cNvSpPr/>
          <p:nvPr/>
        </p:nvSpPr>
        <p:spPr>
          <a:xfrm>
            <a:off x="9616897" y="7728481"/>
            <a:ext cx="4929288" cy="14287"/>
          </a:xfrm>
          <a:prstGeom prst="line">
            <a:avLst/>
          </a:prstGeom>
          <a:ln cap="flat" w="28575">
            <a:solidFill>
              <a:srgbClr val="000000"/>
            </a:solidFill>
            <a:prstDash val="sysDash"/>
            <a:headEnd type="none" len="sm" w="sm"/>
            <a:tailEnd type="none" len="sm" w="sm"/>
          </a:ln>
        </p:spPr>
      </p:sp>
      <p:sp>
        <p:nvSpPr>
          <p:cNvPr name="AutoShape 8" id="8"/>
          <p:cNvSpPr/>
          <p:nvPr/>
        </p:nvSpPr>
        <p:spPr>
          <a:xfrm>
            <a:off x="9616855" y="8995378"/>
            <a:ext cx="4929288" cy="14287"/>
          </a:xfrm>
          <a:prstGeom prst="line">
            <a:avLst/>
          </a:prstGeom>
          <a:ln cap="flat" w="28575">
            <a:solidFill>
              <a:srgbClr val="000000"/>
            </a:solidFill>
            <a:prstDash val="sysDash"/>
            <a:headEnd type="none" len="sm" w="sm"/>
            <a:tailEnd type="none" len="sm" w="sm"/>
          </a:ln>
        </p:spPr>
      </p:sp>
      <p:sp>
        <p:nvSpPr>
          <p:cNvPr name="AutoShape 9" id="9"/>
          <p:cNvSpPr/>
          <p:nvPr/>
        </p:nvSpPr>
        <p:spPr>
          <a:xfrm>
            <a:off x="10056528" y="3040747"/>
            <a:ext cx="4489656" cy="0"/>
          </a:xfrm>
          <a:prstGeom prst="line">
            <a:avLst/>
          </a:prstGeom>
          <a:ln cap="flat" w="28575">
            <a:solidFill>
              <a:srgbClr val="000000"/>
            </a:solidFill>
            <a:prstDash val="sysDash"/>
            <a:headEnd type="none" len="sm" w="sm"/>
            <a:tailEnd type="none" len="sm" w="sm"/>
          </a:ln>
        </p:spPr>
      </p:sp>
      <p:sp>
        <p:nvSpPr>
          <p:cNvPr name="AutoShape 10" id="10"/>
          <p:cNvSpPr/>
          <p:nvPr/>
        </p:nvSpPr>
        <p:spPr>
          <a:xfrm>
            <a:off x="10056528" y="6160429"/>
            <a:ext cx="4489656" cy="0"/>
          </a:xfrm>
          <a:prstGeom prst="line">
            <a:avLst/>
          </a:prstGeom>
          <a:ln cap="flat" w="28575">
            <a:solidFill>
              <a:srgbClr val="000000"/>
            </a:solidFill>
            <a:prstDash val="sysDash"/>
            <a:headEnd type="none" len="sm" w="sm"/>
            <a:tailEnd type="none" len="sm" w="sm"/>
          </a:ln>
        </p:spPr>
      </p:sp>
      <p:grpSp>
        <p:nvGrpSpPr>
          <p:cNvPr name="Group 11" id="11"/>
          <p:cNvGrpSpPr/>
          <p:nvPr/>
        </p:nvGrpSpPr>
        <p:grpSpPr>
          <a:xfrm rot="0">
            <a:off x="8358804" y="1668999"/>
            <a:ext cx="890657" cy="1140041"/>
            <a:chOff x="0" y="0"/>
            <a:chExt cx="635000" cy="812800"/>
          </a:xfrm>
        </p:grpSpPr>
        <p:sp>
          <p:nvSpPr>
            <p:cNvPr name="Freeform 12" id="12"/>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solidFill>
              <a:srgbClr val="FFB34F"/>
            </a:solidFill>
          </p:spPr>
        </p:sp>
        <p:sp>
          <p:nvSpPr>
            <p:cNvPr name="TextBox 13" id="13"/>
            <p:cNvSpPr txBox="true"/>
            <p:nvPr/>
          </p:nvSpPr>
          <p:spPr>
            <a:xfrm>
              <a:off x="0" y="-38100"/>
              <a:ext cx="635000" cy="736600"/>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8358760" y="4784893"/>
            <a:ext cx="890657" cy="1140041"/>
            <a:chOff x="0" y="0"/>
            <a:chExt cx="635000" cy="812800"/>
          </a:xfrm>
        </p:grpSpPr>
        <p:sp>
          <p:nvSpPr>
            <p:cNvPr name="Freeform 15" id="15"/>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solidFill>
              <a:srgbClr val="FFB34F"/>
            </a:solidFill>
          </p:spPr>
        </p:sp>
        <p:sp>
          <p:nvSpPr>
            <p:cNvPr name="TextBox 16" id="16"/>
            <p:cNvSpPr txBox="true"/>
            <p:nvPr/>
          </p:nvSpPr>
          <p:spPr>
            <a:xfrm>
              <a:off x="0" y="-38100"/>
              <a:ext cx="635000" cy="736600"/>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8336201" y="7779315"/>
            <a:ext cx="890657" cy="1140041"/>
            <a:chOff x="0" y="0"/>
            <a:chExt cx="635000" cy="812800"/>
          </a:xfrm>
        </p:grpSpPr>
        <p:sp>
          <p:nvSpPr>
            <p:cNvPr name="Freeform 18" id="18"/>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solidFill>
              <a:srgbClr val="FFB34F"/>
            </a:solidFill>
          </p:spPr>
        </p:sp>
        <p:sp>
          <p:nvSpPr>
            <p:cNvPr name="TextBox 19" id="19"/>
            <p:cNvSpPr txBox="true"/>
            <p:nvPr/>
          </p:nvSpPr>
          <p:spPr>
            <a:xfrm>
              <a:off x="0" y="-38100"/>
              <a:ext cx="635000" cy="736600"/>
            </a:xfrm>
            <a:prstGeom prst="rect">
              <a:avLst/>
            </a:prstGeom>
          </p:spPr>
          <p:txBody>
            <a:bodyPr anchor="ctr" rtlCol="false" tIns="50800" lIns="50800" bIns="50800" rIns="50800"/>
            <a:lstStyle/>
            <a:p>
              <a:pPr algn="ctr">
                <a:lnSpc>
                  <a:spcPts val="2940"/>
                </a:lnSpc>
              </a:pPr>
            </a:p>
          </p:txBody>
        </p:sp>
      </p:grpSp>
      <p:grpSp>
        <p:nvGrpSpPr>
          <p:cNvPr name="Group 20" id="20"/>
          <p:cNvGrpSpPr/>
          <p:nvPr/>
        </p:nvGrpSpPr>
        <p:grpSpPr>
          <a:xfrm rot="0">
            <a:off x="14924567" y="3272105"/>
            <a:ext cx="925729" cy="1140041"/>
            <a:chOff x="0" y="0"/>
            <a:chExt cx="660005" cy="812800"/>
          </a:xfrm>
        </p:grpSpPr>
        <p:sp>
          <p:nvSpPr>
            <p:cNvPr name="Freeform 21" id="21"/>
            <p:cNvSpPr/>
            <p:nvPr/>
          </p:nvSpPr>
          <p:spPr>
            <a:xfrm flipH="false" flipV="false" rot="0">
              <a:off x="0" y="0"/>
              <a:ext cx="660005" cy="812800"/>
            </a:xfrm>
            <a:custGeom>
              <a:avLst/>
              <a:gdLst/>
              <a:ahLst/>
              <a:cxnLst/>
              <a:rect r="r" b="b" t="t" l="l"/>
              <a:pathLst>
                <a:path h="812800" w="660005">
                  <a:moveTo>
                    <a:pt x="660005" y="0"/>
                  </a:moveTo>
                  <a:lnTo>
                    <a:pt x="660005" y="698500"/>
                  </a:lnTo>
                  <a:lnTo>
                    <a:pt x="330002" y="812800"/>
                  </a:lnTo>
                  <a:lnTo>
                    <a:pt x="0" y="698500"/>
                  </a:lnTo>
                  <a:lnTo>
                    <a:pt x="0" y="0"/>
                  </a:lnTo>
                  <a:lnTo>
                    <a:pt x="660005" y="0"/>
                  </a:lnTo>
                  <a:close/>
                </a:path>
              </a:pathLst>
            </a:custGeom>
            <a:solidFill>
              <a:srgbClr val="184266"/>
            </a:solidFill>
          </p:spPr>
        </p:sp>
        <p:sp>
          <p:nvSpPr>
            <p:cNvPr name="TextBox 22" id="22"/>
            <p:cNvSpPr txBox="true"/>
            <p:nvPr/>
          </p:nvSpPr>
          <p:spPr>
            <a:xfrm>
              <a:off x="0" y="-38100"/>
              <a:ext cx="660005" cy="736600"/>
            </a:xfrm>
            <a:prstGeom prst="rect">
              <a:avLst/>
            </a:prstGeom>
          </p:spPr>
          <p:txBody>
            <a:bodyPr anchor="ctr" rtlCol="false" tIns="50800" lIns="50800" bIns="50800" rIns="50800"/>
            <a:lstStyle/>
            <a:p>
              <a:pPr algn="ctr">
                <a:lnSpc>
                  <a:spcPts val="2940"/>
                </a:lnSpc>
              </a:pPr>
            </a:p>
          </p:txBody>
        </p:sp>
      </p:grpSp>
      <p:grpSp>
        <p:nvGrpSpPr>
          <p:cNvPr name="Group 23" id="23"/>
          <p:cNvGrpSpPr/>
          <p:nvPr/>
        </p:nvGrpSpPr>
        <p:grpSpPr>
          <a:xfrm rot="0">
            <a:off x="15028088" y="6087386"/>
            <a:ext cx="925729" cy="1140041"/>
            <a:chOff x="0" y="0"/>
            <a:chExt cx="660005" cy="812800"/>
          </a:xfrm>
        </p:grpSpPr>
        <p:sp>
          <p:nvSpPr>
            <p:cNvPr name="Freeform 24" id="24"/>
            <p:cNvSpPr/>
            <p:nvPr/>
          </p:nvSpPr>
          <p:spPr>
            <a:xfrm flipH="false" flipV="false" rot="0">
              <a:off x="0" y="0"/>
              <a:ext cx="660005" cy="812800"/>
            </a:xfrm>
            <a:custGeom>
              <a:avLst/>
              <a:gdLst/>
              <a:ahLst/>
              <a:cxnLst/>
              <a:rect r="r" b="b" t="t" l="l"/>
              <a:pathLst>
                <a:path h="812800" w="660005">
                  <a:moveTo>
                    <a:pt x="660005" y="0"/>
                  </a:moveTo>
                  <a:lnTo>
                    <a:pt x="660005" y="698500"/>
                  </a:lnTo>
                  <a:lnTo>
                    <a:pt x="330002" y="812800"/>
                  </a:lnTo>
                  <a:lnTo>
                    <a:pt x="0" y="698500"/>
                  </a:lnTo>
                  <a:lnTo>
                    <a:pt x="0" y="0"/>
                  </a:lnTo>
                  <a:lnTo>
                    <a:pt x="660005" y="0"/>
                  </a:lnTo>
                  <a:close/>
                </a:path>
              </a:pathLst>
            </a:custGeom>
            <a:solidFill>
              <a:srgbClr val="184266"/>
            </a:solidFill>
          </p:spPr>
        </p:sp>
        <p:sp>
          <p:nvSpPr>
            <p:cNvPr name="TextBox 25" id="25"/>
            <p:cNvSpPr txBox="true"/>
            <p:nvPr/>
          </p:nvSpPr>
          <p:spPr>
            <a:xfrm>
              <a:off x="0" y="-38100"/>
              <a:ext cx="660005" cy="736600"/>
            </a:xfrm>
            <a:prstGeom prst="rect">
              <a:avLst/>
            </a:prstGeom>
          </p:spPr>
          <p:txBody>
            <a:bodyPr anchor="ctr" rtlCol="false" tIns="50800" lIns="50800" bIns="50800" rIns="50800"/>
            <a:lstStyle/>
            <a:p>
              <a:pPr algn="ctr">
                <a:lnSpc>
                  <a:spcPts val="2940"/>
                </a:lnSpc>
              </a:pPr>
            </a:p>
          </p:txBody>
        </p:sp>
      </p:grpSp>
      <p:sp>
        <p:nvSpPr>
          <p:cNvPr name="Freeform 26" id="26"/>
          <p:cNvSpPr/>
          <p:nvPr/>
        </p:nvSpPr>
        <p:spPr>
          <a:xfrm flipH="true" flipV="false" rot="-8933101">
            <a:off x="14037780" y="1886290"/>
            <a:ext cx="1798364" cy="774931"/>
          </a:xfrm>
          <a:custGeom>
            <a:avLst/>
            <a:gdLst/>
            <a:ahLst/>
            <a:cxnLst/>
            <a:rect r="r" b="b" t="t" l="l"/>
            <a:pathLst>
              <a:path h="774931" w="1798364">
                <a:moveTo>
                  <a:pt x="1798363" y="0"/>
                </a:moveTo>
                <a:lnTo>
                  <a:pt x="0" y="0"/>
                </a:lnTo>
                <a:lnTo>
                  <a:pt x="0" y="774931"/>
                </a:lnTo>
                <a:lnTo>
                  <a:pt x="1798363" y="774931"/>
                </a:lnTo>
                <a:lnTo>
                  <a:pt x="179836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true" flipV="false" rot="-8933101">
            <a:off x="14063530" y="4821060"/>
            <a:ext cx="1798364" cy="774931"/>
          </a:xfrm>
          <a:custGeom>
            <a:avLst/>
            <a:gdLst/>
            <a:ahLst/>
            <a:cxnLst/>
            <a:rect r="r" b="b" t="t" l="l"/>
            <a:pathLst>
              <a:path h="774931" w="1798364">
                <a:moveTo>
                  <a:pt x="1798363" y="0"/>
                </a:moveTo>
                <a:lnTo>
                  <a:pt x="0" y="0"/>
                </a:lnTo>
                <a:lnTo>
                  <a:pt x="0" y="774931"/>
                </a:lnTo>
                <a:lnTo>
                  <a:pt x="1798363" y="774931"/>
                </a:lnTo>
                <a:lnTo>
                  <a:pt x="179836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9102517">
            <a:off x="8412434" y="3224343"/>
            <a:ext cx="1798364" cy="774931"/>
          </a:xfrm>
          <a:custGeom>
            <a:avLst/>
            <a:gdLst/>
            <a:ahLst/>
            <a:cxnLst/>
            <a:rect r="r" b="b" t="t" l="l"/>
            <a:pathLst>
              <a:path h="774931" w="1798364">
                <a:moveTo>
                  <a:pt x="0" y="0"/>
                </a:moveTo>
                <a:lnTo>
                  <a:pt x="1798363" y="0"/>
                </a:lnTo>
                <a:lnTo>
                  <a:pt x="1798363" y="774931"/>
                </a:lnTo>
                <a:lnTo>
                  <a:pt x="0" y="7749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9102517">
            <a:off x="8412434" y="6344025"/>
            <a:ext cx="1798364" cy="774931"/>
          </a:xfrm>
          <a:custGeom>
            <a:avLst/>
            <a:gdLst/>
            <a:ahLst/>
            <a:cxnLst/>
            <a:rect r="r" b="b" t="t" l="l"/>
            <a:pathLst>
              <a:path h="774931" w="1798364">
                <a:moveTo>
                  <a:pt x="0" y="0"/>
                </a:moveTo>
                <a:lnTo>
                  <a:pt x="1798363" y="0"/>
                </a:lnTo>
                <a:lnTo>
                  <a:pt x="1798363" y="774931"/>
                </a:lnTo>
                <a:lnTo>
                  <a:pt x="0" y="7749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14244204" y="8868796"/>
            <a:ext cx="740120" cy="281739"/>
          </a:xfrm>
          <a:custGeom>
            <a:avLst/>
            <a:gdLst/>
            <a:ahLst/>
            <a:cxnLst/>
            <a:rect r="r" b="b" t="t" l="l"/>
            <a:pathLst>
              <a:path h="281739" w="740120">
                <a:moveTo>
                  <a:pt x="0" y="0"/>
                </a:moveTo>
                <a:lnTo>
                  <a:pt x="740120" y="0"/>
                </a:lnTo>
                <a:lnTo>
                  <a:pt x="740120" y="281739"/>
                </a:lnTo>
                <a:lnTo>
                  <a:pt x="0" y="2817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1" id="31"/>
          <p:cNvSpPr txBox="true"/>
          <p:nvPr/>
        </p:nvSpPr>
        <p:spPr>
          <a:xfrm rot="0">
            <a:off x="1127518" y="3651418"/>
            <a:ext cx="5959334" cy="2105025"/>
          </a:xfrm>
          <a:prstGeom prst="rect">
            <a:avLst/>
          </a:prstGeom>
        </p:spPr>
        <p:txBody>
          <a:bodyPr anchor="t" rtlCol="false" tIns="0" lIns="0" bIns="0" rIns="0">
            <a:spAutoFit/>
          </a:bodyPr>
          <a:lstStyle/>
          <a:p>
            <a:pPr>
              <a:lnSpc>
                <a:spcPts val="9600"/>
              </a:lnSpc>
            </a:pPr>
            <a:r>
              <a:rPr lang="en-US" sz="8000">
                <a:solidFill>
                  <a:srgbClr val="343434"/>
                </a:solidFill>
                <a:latin typeface="ITC Benguiat Bold"/>
              </a:rPr>
              <a:t>Tahapan</a:t>
            </a:r>
          </a:p>
          <a:p>
            <a:pPr algn="l" marL="0" indent="0" lvl="0">
              <a:lnSpc>
                <a:spcPts val="5759"/>
              </a:lnSpc>
              <a:spcBef>
                <a:spcPct val="0"/>
              </a:spcBef>
            </a:pPr>
            <a:r>
              <a:rPr lang="en-US" sz="4800" spc="648">
                <a:solidFill>
                  <a:srgbClr val="343434"/>
                </a:solidFill>
                <a:latin typeface="ITC Benguiat Bold"/>
              </a:rPr>
              <a:t>Pengerjaan </a:t>
            </a:r>
          </a:p>
        </p:txBody>
      </p:sp>
      <p:sp>
        <p:nvSpPr>
          <p:cNvPr name="TextBox 32" id="32"/>
          <p:cNvSpPr txBox="true"/>
          <p:nvPr/>
        </p:nvSpPr>
        <p:spPr>
          <a:xfrm rot="0">
            <a:off x="15149704" y="8782050"/>
            <a:ext cx="1264286" cy="476250"/>
          </a:xfrm>
          <a:prstGeom prst="rect">
            <a:avLst/>
          </a:prstGeom>
        </p:spPr>
        <p:txBody>
          <a:bodyPr anchor="t" rtlCol="false" tIns="0" lIns="0" bIns="0" rIns="0">
            <a:spAutoFit/>
          </a:bodyPr>
          <a:lstStyle/>
          <a:p>
            <a:pPr algn="l" marL="0" indent="0" lvl="0">
              <a:lnSpc>
                <a:spcPts val="3359"/>
              </a:lnSpc>
              <a:spcBef>
                <a:spcPct val="0"/>
              </a:spcBef>
            </a:pPr>
            <a:r>
              <a:rPr lang="en-US" sz="2799">
                <a:solidFill>
                  <a:srgbClr val="343434"/>
                </a:solidFill>
                <a:latin typeface="ITC Benguiat Bold"/>
              </a:rPr>
              <a:t>FINISH</a:t>
            </a:r>
          </a:p>
        </p:txBody>
      </p:sp>
      <p:sp>
        <p:nvSpPr>
          <p:cNvPr name="TextBox 33" id="33"/>
          <p:cNvSpPr txBox="true"/>
          <p:nvPr/>
        </p:nvSpPr>
        <p:spPr>
          <a:xfrm rot="0">
            <a:off x="8495703" y="1959513"/>
            <a:ext cx="753758" cy="640506"/>
          </a:xfrm>
          <a:prstGeom prst="rect">
            <a:avLst/>
          </a:prstGeom>
        </p:spPr>
        <p:txBody>
          <a:bodyPr anchor="t" rtlCol="false" tIns="0" lIns="0" bIns="0" rIns="0">
            <a:spAutoFit/>
          </a:bodyPr>
          <a:lstStyle/>
          <a:p>
            <a:pPr algn="l" marL="0" indent="0" lvl="0">
              <a:lnSpc>
                <a:spcPts val="4565"/>
              </a:lnSpc>
              <a:spcBef>
                <a:spcPct val="0"/>
              </a:spcBef>
            </a:pPr>
            <a:r>
              <a:rPr lang="en-US" sz="3804">
                <a:solidFill>
                  <a:srgbClr val="FFFFFF"/>
                </a:solidFill>
                <a:latin typeface="ITC Benguiat Bold"/>
              </a:rPr>
              <a:t>01</a:t>
            </a:r>
          </a:p>
        </p:txBody>
      </p:sp>
      <p:sp>
        <p:nvSpPr>
          <p:cNvPr name="TextBox 34" id="34"/>
          <p:cNvSpPr txBox="true"/>
          <p:nvPr/>
        </p:nvSpPr>
        <p:spPr>
          <a:xfrm rot="0">
            <a:off x="8495658" y="5075407"/>
            <a:ext cx="753758" cy="640506"/>
          </a:xfrm>
          <a:prstGeom prst="rect">
            <a:avLst/>
          </a:prstGeom>
        </p:spPr>
        <p:txBody>
          <a:bodyPr anchor="t" rtlCol="false" tIns="0" lIns="0" bIns="0" rIns="0">
            <a:spAutoFit/>
          </a:bodyPr>
          <a:lstStyle/>
          <a:p>
            <a:pPr algn="l" marL="0" indent="0" lvl="0">
              <a:lnSpc>
                <a:spcPts val="4565"/>
              </a:lnSpc>
              <a:spcBef>
                <a:spcPct val="0"/>
              </a:spcBef>
            </a:pPr>
            <a:r>
              <a:rPr lang="en-US" sz="3804">
                <a:solidFill>
                  <a:srgbClr val="FFFFFF"/>
                </a:solidFill>
                <a:latin typeface="ITC Benguiat Bold"/>
              </a:rPr>
              <a:t>03</a:t>
            </a:r>
          </a:p>
        </p:txBody>
      </p:sp>
      <p:sp>
        <p:nvSpPr>
          <p:cNvPr name="TextBox 35" id="35"/>
          <p:cNvSpPr txBox="true"/>
          <p:nvPr/>
        </p:nvSpPr>
        <p:spPr>
          <a:xfrm rot="0">
            <a:off x="8473099" y="8069829"/>
            <a:ext cx="753758" cy="640506"/>
          </a:xfrm>
          <a:prstGeom prst="rect">
            <a:avLst/>
          </a:prstGeom>
        </p:spPr>
        <p:txBody>
          <a:bodyPr anchor="t" rtlCol="false" tIns="0" lIns="0" bIns="0" rIns="0">
            <a:spAutoFit/>
          </a:bodyPr>
          <a:lstStyle/>
          <a:p>
            <a:pPr algn="l" marL="0" indent="0" lvl="0">
              <a:lnSpc>
                <a:spcPts val="4565"/>
              </a:lnSpc>
              <a:spcBef>
                <a:spcPct val="0"/>
              </a:spcBef>
            </a:pPr>
            <a:r>
              <a:rPr lang="en-US" sz="3804">
                <a:solidFill>
                  <a:srgbClr val="FFFFFF"/>
                </a:solidFill>
                <a:latin typeface="ITC Benguiat Bold"/>
              </a:rPr>
              <a:t>05</a:t>
            </a:r>
          </a:p>
        </p:txBody>
      </p:sp>
      <p:sp>
        <p:nvSpPr>
          <p:cNvPr name="TextBox 36" id="36"/>
          <p:cNvSpPr txBox="true"/>
          <p:nvPr/>
        </p:nvSpPr>
        <p:spPr>
          <a:xfrm rot="0">
            <a:off x="15028088" y="3562619"/>
            <a:ext cx="753758" cy="640506"/>
          </a:xfrm>
          <a:prstGeom prst="rect">
            <a:avLst/>
          </a:prstGeom>
        </p:spPr>
        <p:txBody>
          <a:bodyPr anchor="t" rtlCol="false" tIns="0" lIns="0" bIns="0" rIns="0">
            <a:spAutoFit/>
          </a:bodyPr>
          <a:lstStyle/>
          <a:p>
            <a:pPr algn="l" marL="0" indent="0" lvl="0">
              <a:lnSpc>
                <a:spcPts val="4565"/>
              </a:lnSpc>
              <a:spcBef>
                <a:spcPct val="0"/>
              </a:spcBef>
            </a:pPr>
            <a:r>
              <a:rPr lang="en-US" sz="3804">
                <a:solidFill>
                  <a:srgbClr val="FFFFFF"/>
                </a:solidFill>
                <a:latin typeface="ITC Benguiat Bold"/>
              </a:rPr>
              <a:t>02</a:t>
            </a:r>
          </a:p>
        </p:txBody>
      </p:sp>
      <p:sp>
        <p:nvSpPr>
          <p:cNvPr name="TextBox 37" id="37"/>
          <p:cNvSpPr txBox="true"/>
          <p:nvPr/>
        </p:nvSpPr>
        <p:spPr>
          <a:xfrm rot="0">
            <a:off x="15131610" y="6377900"/>
            <a:ext cx="753758" cy="640506"/>
          </a:xfrm>
          <a:prstGeom prst="rect">
            <a:avLst/>
          </a:prstGeom>
        </p:spPr>
        <p:txBody>
          <a:bodyPr anchor="t" rtlCol="false" tIns="0" lIns="0" bIns="0" rIns="0">
            <a:spAutoFit/>
          </a:bodyPr>
          <a:lstStyle/>
          <a:p>
            <a:pPr algn="l" marL="0" indent="0" lvl="0">
              <a:lnSpc>
                <a:spcPts val="4565"/>
              </a:lnSpc>
              <a:spcBef>
                <a:spcPct val="0"/>
              </a:spcBef>
            </a:pPr>
            <a:r>
              <a:rPr lang="en-US" sz="3804">
                <a:solidFill>
                  <a:srgbClr val="FFFFFF"/>
                </a:solidFill>
                <a:latin typeface="ITC Benguiat Bold"/>
              </a:rPr>
              <a:t>04</a:t>
            </a:r>
          </a:p>
        </p:txBody>
      </p:sp>
      <p:sp>
        <p:nvSpPr>
          <p:cNvPr name="TextBox 38" id="38"/>
          <p:cNvSpPr txBox="true"/>
          <p:nvPr/>
        </p:nvSpPr>
        <p:spPr>
          <a:xfrm rot="0">
            <a:off x="1045779" y="6084229"/>
            <a:ext cx="6122811" cy="1541145"/>
          </a:xfrm>
          <a:prstGeom prst="rect">
            <a:avLst/>
          </a:prstGeom>
        </p:spPr>
        <p:txBody>
          <a:bodyPr anchor="t" rtlCol="false" tIns="0" lIns="0" bIns="0" rIns="0">
            <a:spAutoFit/>
          </a:bodyPr>
          <a:lstStyle/>
          <a:p>
            <a:pPr algn="just">
              <a:lnSpc>
                <a:spcPts val="4199"/>
              </a:lnSpc>
            </a:pPr>
            <a:r>
              <a:rPr lang="en-US" sz="2799">
                <a:solidFill>
                  <a:srgbClr val="343434"/>
                </a:solidFill>
                <a:latin typeface="Open Sans"/>
              </a:rPr>
              <a:t>Proses pengerjaan implementasi studi kasus melibatkan lima tahap penulisan kode program.</a:t>
            </a:r>
          </a:p>
        </p:txBody>
      </p:sp>
      <p:sp>
        <p:nvSpPr>
          <p:cNvPr name="TextBox 39" id="39"/>
          <p:cNvSpPr txBox="true"/>
          <p:nvPr/>
        </p:nvSpPr>
        <p:spPr>
          <a:xfrm rot="0">
            <a:off x="9495487" y="1773938"/>
            <a:ext cx="5118777" cy="1070516"/>
          </a:xfrm>
          <a:prstGeom prst="rect">
            <a:avLst/>
          </a:prstGeom>
        </p:spPr>
        <p:txBody>
          <a:bodyPr anchor="t" rtlCol="false" tIns="0" lIns="0" bIns="0" rIns="0">
            <a:spAutoFit/>
          </a:bodyPr>
          <a:lstStyle/>
          <a:p>
            <a:pPr algn="just">
              <a:lnSpc>
                <a:spcPts val="2853"/>
              </a:lnSpc>
            </a:pPr>
            <a:r>
              <a:rPr lang="en-US" sz="1902">
                <a:solidFill>
                  <a:srgbClr val="343434"/>
                </a:solidFill>
                <a:latin typeface="Open Sans Bold"/>
              </a:rPr>
              <a:t>Membuat tiga jenis file header </a:t>
            </a:r>
            <a:r>
              <a:rPr lang="en-US" sz="1902">
                <a:solidFill>
                  <a:srgbClr val="343434"/>
                </a:solidFill>
                <a:latin typeface="Open Sans"/>
              </a:rPr>
              <a:t> : </a:t>
            </a:r>
          </a:p>
          <a:p>
            <a:pPr algn="just">
              <a:lnSpc>
                <a:spcPts val="2853"/>
              </a:lnSpc>
            </a:pPr>
            <a:r>
              <a:rPr lang="en-US" sz="1902">
                <a:solidFill>
                  <a:srgbClr val="343434"/>
                </a:solidFill>
                <a:latin typeface="Open Sans"/>
              </a:rPr>
              <a:t>(List parent, List Child, List Relasi) beserta  definisi ADT-nya.</a:t>
            </a:r>
          </a:p>
        </p:txBody>
      </p:sp>
      <p:sp>
        <p:nvSpPr>
          <p:cNvPr name="TextBox 40" id="40"/>
          <p:cNvSpPr txBox="true"/>
          <p:nvPr/>
        </p:nvSpPr>
        <p:spPr>
          <a:xfrm rot="0">
            <a:off x="9478781" y="4972055"/>
            <a:ext cx="5118777" cy="708566"/>
          </a:xfrm>
          <a:prstGeom prst="rect">
            <a:avLst/>
          </a:prstGeom>
        </p:spPr>
        <p:txBody>
          <a:bodyPr anchor="t" rtlCol="false" tIns="0" lIns="0" bIns="0" rIns="0">
            <a:spAutoFit/>
          </a:bodyPr>
          <a:lstStyle/>
          <a:p>
            <a:pPr algn="just">
              <a:lnSpc>
                <a:spcPts val="2853"/>
              </a:lnSpc>
            </a:pPr>
            <a:r>
              <a:rPr lang="en-US" sz="1902">
                <a:solidFill>
                  <a:srgbClr val="343434"/>
                </a:solidFill>
                <a:latin typeface="Open Sans Bold"/>
              </a:rPr>
              <a:t>Menyusun menu pada file main.cpp </a:t>
            </a:r>
            <a:r>
              <a:rPr lang="en-US" sz="1902">
                <a:solidFill>
                  <a:srgbClr val="343434"/>
                </a:solidFill>
                <a:latin typeface="Open Sans"/>
              </a:rPr>
              <a:t>untuk</a:t>
            </a:r>
            <a:r>
              <a:rPr lang="en-US" sz="1902">
                <a:solidFill>
                  <a:srgbClr val="343434"/>
                </a:solidFill>
                <a:latin typeface="Open Sans Bold"/>
              </a:rPr>
              <a:t> </a:t>
            </a:r>
            <a:r>
              <a:rPr lang="en-US" sz="1902">
                <a:solidFill>
                  <a:srgbClr val="343434"/>
                </a:solidFill>
                <a:latin typeface="Open Sans"/>
              </a:rPr>
              <a:t>menampilkan opsi sesuai dengan spesifikasi.</a:t>
            </a:r>
          </a:p>
        </p:txBody>
      </p:sp>
      <p:sp>
        <p:nvSpPr>
          <p:cNvPr name="TextBox 41" id="41"/>
          <p:cNvSpPr txBox="true"/>
          <p:nvPr/>
        </p:nvSpPr>
        <p:spPr>
          <a:xfrm rot="0">
            <a:off x="9478823" y="6374182"/>
            <a:ext cx="5118777" cy="1070516"/>
          </a:xfrm>
          <a:prstGeom prst="rect">
            <a:avLst/>
          </a:prstGeom>
        </p:spPr>
        <p:txBody>
          <a:bodyPr anchor="t" rtlCol="false" tIns="0" lIns="0" bIns="0" rIns="0">
            <a:spAutoFit/>
          </a:bodyPr>
          <a:lstStyle/>
          <a:p>
            <a:pPr algn="just">
              <a:lnSpc>
                <a:spcPts val="2853"/>
              </a:lnSpc>
            </a:pPr>
            <a:r>
              <a:rPr lang="en-US" sz="1902">
                <a:solidFill>
                  <a:srgbClr val="343434"/>
                </a:solidFill>
                <a:latin typeface="Open Sans Bold"/>
              </a:rPr>
              <a:t>Memanggil </a:t>
            </a:r>
            <a:r>
              <a:rPr lang="en-US" sz="1902">
                <a:solidFill>
                  <a:srgbClr val="343434"/>
                </a:solidFill>
                <a:latin typeface="Open Sans"/>
              </a:rPr>
              <a:t>dan</a:t>
            </a:r>
            <a:r>
              <a:rPr lang="en-US" sz="1902">
                <a:solidFill>
                  <a:srgbClr val="343434"/>
                </a:solidFill>
                <a:latin typeface="Open Sans Bold"/>
              </a:rPr>
              <a:t> mengimplementasikan function/prosedur</a:t>
            </a:r>
            <a:r>
              <a:rPr lang="en-US" sz="1902">
                <a:solidFill>
                  <a:srgbClr val="343434"/>
                </a:solidFill>
                <a:latin typeface="Open Sans"/>
              </a:rPr>
              <a:t> dari file source ke dalam pilihan menu di main.cpp.</a:t>
            </a:r>
          </a:p>
        </p:txBody>
      </p:sp>
      <p:sp>
        <p:nvSpPr>
          <p:cNvPr name="TextBox 42" id="42"/>
          <p:cNvSpPr txBox="true"/>
          <p:nvPr/>
        </p:nvSpPr>
        <p:spPr>
          <a:xfrm rot="0">
            <a:off x="9616897" y="8004706"/>
            <a:ext cx="5118777" cy="708566"/>
          </a:xfrm>
          <a:prstGeom prst="rect">
            <a:avLst/>
          </a:prstGeom>
        </p:spPr>
        <p:txBody>
          <a:bodyPr anchor="t" rtlCol="false" tIns="0" lIns="0" bIns="0" rIns="0">
            <a:spAutoFit/>
          </a:bodyPr>
          <a:lstStyle/>
          <a:p>
            <a:pPr algn="just">
              <a:lnSpc>
                <a:spcPts val="2853"/>
              </a:lnSpc>
            </a:pPr>
            <a:r>
              <a:rPr lang="en-US" sz="1902">
                <a:solidFill>
                  <a:srgbClr val="343434"/>
                </a:solidFill>
                <a:latin typeface="Open Sans"/>
              </a:rPr>
              <a:t>Melakukan </a:t>
            </a:r>
            <a:r>
              <a:rPr lang="en-US" sz="1902">
                <a:solidFill>
                  <a:srgbClr val="343434"/>
                </a:solidFill>
                <a:latin typeface="Open Sans Bold Italics"/>
              </a:rPr>
              <a:t>debugging </a:t>
            </a:r>
            <a:r>
              <a:rPr lang="en-US" sz="1902">
                <a:solidFill>
                  <a:srgbClr val="343434"/>
                </a:solidFill>
                <a:latin typeface="Open Sans"/>
              </a:rPr>
              <a:t>dan </a:t>
            </a:r>
            <a:r>
              <a:rPr lang="en-US" sz="1902">
                <a:solidFill>
                  <a:srgbClr val="343434"/>
                </a:solidFill>
                <a:latin typeface="Open Sans Bold Italics"/>
              </a:rPr>
              <a:t>finishing</a:t>
            </a:r>
            <a:r>
              <a:rPr lang="en-US" sz="1902">
                <a:solidFill>
                  <a:srgbClr val="343434"/>
                </a:solidFill>
                <a:latin typeface="Open Sans"/>
              </a:rPr>
              <a:t> dari keseluruhan program.</a:t>
            </a:r>
          </a:p>
        </p:txBody>
      </p:sp>
      <p:sp>
        <p:nvSpPr>
          <p:cNvPr name="TextBox 43" id="43"/>
          <p:cNvSpPr txBox="true"/>
          <p:nvPr/>
        </p:nvSpPr>
        <p:spPr>
          <a:xfrm rot="0">
            <a:off x="9427366" y="3213798"/>
            <a:ext cx="5170191" cy="1070516"/>
          </a:xfrm>
          <a:prstGeom prst="rect">
            <a:avLst/>
          </a:prstGeom>
        </p:spPr>
        <p:txBody>
          <a:bodyPr anchor="t" rtlCol="false" tIns="0" lIns="0" bIns="0" rIns="0">
            <a:spAutoFit/>
          </a:bodyPr>
          <a:lstStyle/>
          <a:p>
            <a:pPr algn="just">
              <a:lnSpc>
                <a:spcPts val="2853"/>
              </a:lnSpc>
            </a:pPr>
            <a:r>
              <a:rPr lang="en-US" sz="1902">
                <a:solidFill>
                  <a:srgbClr val="343434"/>
                </a:solidFill>
                <a:latin typeface="Open Sans Bold"/>
              </a:rPr>
              <a:t>Membuat tiga jenis file source</a:t>
            </a:r>
            <a:r>
              <a:rPr lang="en-US" sz="1902">
                <a:solidFill>
                  <a:srgbClr val="343434"/>
                </a:solidFill>
                <a:latin typeface="Open Sans"/>
              </a:rPr>
              <a:t> : (List parent, List Child, List Relasi). setiap file source berisi prosedur/function sesuai spesifikasi.</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08116" y="1991693"/>
            <a:ext cx="16230600" cy="13811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343434"/>
                </a:solidFill>
                <a:latin typeface="ITC Benguiat Bold"/>
              </a:rPr>
              <a:t>Tipe Multi Linked List </a:t>
            </a:r>
          </a:p>
        </p:txBody>
      </p:sp>
      <p:sp>
        <p:nvSpPr>
          <p:cNvPr name="TextBox 3" id="3"/>
          <p:cNvSpPr txBox="true"/>
          <p:nvPr/>
        </p:nvSpPr>
        <p:spPr>
          <a:xfrm rot="0">
            <a:off x="1028700" y="3210893"/>
            <a:ext cx="16230600" cy="13811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343434"/>
                </a:solidFill>
                <a:latin typeface="ITC Benguiat Bold"/>
              </a:rPr>
              <a:t>M ke N</a:t>
            </a:r>
          </a:p>
        </p:txBody>
      </p:sp>
      <p:grpSp>
        <p:nvGrpSpPr>
          <p:cNvPr name="Group 4" id="4"/>
          <p:cNvGrpSpPr/>
          <p:nvPr/>
        </p:nvGrpSpPr>
        <p:grpSpPr>
          <a:xfrm rot="0">
            <a:off x="-4388361" y="6174336"/>
            <a:ext cx="10033558" cy="9454527"/>
            <a:chOff x="0" y="0"/>
            <a:chExt cx="13378077" cy="12606036"/>
          </a:xfrm>
        </p:grpSpPr>
        <p:sp>
          <p:nvSpPr>
            <p:cNvPr name="Freeform 5" id="5"/>
            <p:cNvSpPr/>
            <p:nvPr/>
          </p:nvSpPr>
          <p:spPr>
            <a:xfrm flipH="false" flipV="false" rot="6677900">
              <a:off x="2012035" y="946972"/>
              <a:ext cx="9354006" cy="10712092"/>
            </a:xfrm>
            <a:custGeom>
              <a:avLst/>
              <a:gdLst/>
              <a:ahLst/>
              <a:cxnLst/>
              <a:rect r="r" b="b" t="t" l="l"/>
              <a:pathLst>
                <a:path h="10712092" w="9354006">
                  <a:moveTo>
                    <a:pt x="0" y="0"/>
                  </a:moveTo>
                  <a:lnTo>
                    <a:pt x="9354006" y="0"/>
                  </a:lnTo>
                  <a:lnTo>
                    <a:pt x="9354006" y="10712092"/>
                  </a:lnTo>
                  <a:lnTo>
                    <a:pt x="0" y="10712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394474">
              <a:off x="3499943" y="2476528"/>
              <a:ext cx="8063332" cy="5483066"/>
            </a:xfrm>
            <a:custGeom>
              <a:avLst/>
              <a:gdLst/>
              <a:ahLst/>
              <a:cxnLst/>
              <a:rect r="r" b="b" t="t" l="l"/>
              <a:pathLst>
                <a:path h="5483066" w="8063332">
                  <a:moveTo>
                    <a:pt x="0" y="0"/>
                  </a:moveTo>
                  <a:lnTo>
                    <a:pt x="8063332" y="0"/>
                  </a:lnTo>
                  <a:lnTo>
                    <a:pt x="8063332" y="5483065"/>
                  </a:lnTo>
                  <a:lnTo>
                    <a:pt x="0" y="54830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10513513">
            <a:off x="13889877" y="-4587618"/>
            <a:ext cx="9330467" cy="8792012"/>
            <a:chOff x="0" y="0"/>
            <a:chExt cx="12440623" cy="11722682"/>
          </a:xfrm>
        </p:grpSpPr>
        <p:sp>
          <p:nvSpPr>
            <p:cNvPr name="Freeform 8" id="8"/>
            <p:cNvSpPr/>
            <p:nvPr/>
          </p:nvSpPr>
          <p:spPr>
            <a:xfrm flipH="false" flipV="false" rot="6677900">
              <a:off x="1871044" y="880614"/>
              <a:ext cx="8698535" cy="9961454"/>
            </a:xfrm>
            <a:custGeom>
              <a:avLst/>
              <a:gdLst/>
              <a:ahLst/>
              <a:cxnLst/>
              <a:rect r="r" b="b" t="t" l="l"/>
              <a:pathLst>
                <a:path h="9961454" w="8698535">
                  <a:moveTo>
                    <a:pt x="0" y="0"/>
                  </a:moveTo>
                  <a:lnTo>
                    <a:pt x="8698535" y="0"/>
                  </a:lnTo>
                  <a:lnTo>
                    <a:pt x="8698535" y="9961454"/>
                  </a:lnTo>
                  <a:lnTo>
                    <a:pt x="0" y="9961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394474">
              <a:off x="3254688" y="2302988"/>
              <a:ext cx="7498303" cy="5098846"/>
            </a:xfrm>
            <a:custGeom>
              <a:avLst/>
              <a:gdLst/>
              <a:ahLst/>
              <a:cxnLst/>
              <a:rect r="r" b="b" t="t" l="l"/>
              <a:pathLst>
                <a:path h="5098846" w="7498303">
                  <a:moveTo>
                    <a:pt x="0" y="0"/>
                  </a:moveTo>
                  <a:lnTo>
                    <a:pt x="7498303" y="0"/>
                  </a:lnTo>
                  <a:lnTo>
                    <a:pt x="7498303" y="5098846"/>
                  </a:lnTo>
                  <a:lnTo>
                    <a:pt x="0" y="5098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0" id="10"/>
          <p:cNvSpPr txBox="true"/>
          <p:nvPr/>
        </p:nvSpPr>
        <p:spPr>
          <a:xfrm rot="0">
            <a:off x="6347991" y="5612404"/>
            <a:ext cx="6420354" cy="889635"/>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343434"/>
                </a:solidFill>
                <a:latin typeface="Open Sans"/>
              </a:rPr>
              <a:t>Fleksibilitas</a:t>
            </a:r>
          </a:p>
          <a:p>
            <a:pPr algn="just" marL="518160" indent="-259080" lvl="1">
              <a:lnSpc>
                <a:spcPts val="3600"/>
              </a:lnSpc>
              <a:buFont typeface="Arial"/>
              <a:buChar char="•"/>
            </a:pPr>
            <a:r>
              <a:rPr lang="en-US" sz="2400">
                <a:solidFill>
                  <a:srgbClr val="343434"/>
                </a:solidFill>
                <a:latin typeface="Open Sans"/>
              </a:rPr>
              <a:t>Faktor jumlah maksimum nilai</a:t>
            </a:r>
          </a:p>
        </p:txBody>
      </p:sp>
      <p:sp>
        <p:nvSpPr>
          <p:cNvPr name="TextBox 11" id="11"/>
          <p:cNvSpPr txBox="true"/>
          <p:nvPr/>
        </p:nvSpPr>
        <p:spPr>
          <a:xfrm rot="0">
            <a:off x="6347991" y="7598561"/>
            <a:ext cx="10498056" cy="1346835"/>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343434"/>
                </a:solidFill>
                <a:latin typeface="Open Sans"/>
              </a:rPr>
              <a:t>List Parent : Data Mahasiswa - CSLL</a:t>
            </a:r>
          </a:p>
          <a:p>
            <a:pPr algn="just" marL="518160" indent="-259080" lvl="1">
              <a:lnSpc>
                <a:spcPts val="3600"/>
              </a:lnSpc>
              <a:buFont typeface="Arial"/>
              <a:buChar char="•"/>
            </a:pPr>
            <a:r>
              <a:rPr lang="en-US" sz="2400">
                <a:solidFill>
                  <a:srgbClr val="343434"/>
                </a:solidFill>
                <a:latin typeface="Open Sans"/>
              </a:rPr>
              <a:t>List Child    : Data Organisasi - DLL</a:t>
            </a:r>
          </a:p>
          <a:p>
            <a:pPr algn="just" marL="518160" indent="-259080" lvl="1">
              <a:lnSpc>
                <a:spcPts val="3600"/>
              </a:lnSpc>
              <a:buFont typeface="Arial"/>
              <a:buChar char="•"/>
            </a:pPr>
            <a:r>
              <a:rPr lang="en-US" sz="2400">
                <a:solidFill>
                  <a:srgbClr val="343434"/>
                </a:solidFill>
                <a:latin typeface="Open Sans"/>
              </a:rPr>
              <a:t>Relasi          : DLL  </a:t>
            </a:r>
          </a:p>
        </p:txBody>
      </p:sp>
      <p:sp>
        <p:nvSpPr>
          <p:cNvPr name="TextBox 12" id="12"/>
          <p:cNvSpPr txBox="true"/>
          <p:nvPr/>
        </p:nvSpPr>
        <p:spPr>
          <a:xfrm rot="0">
            <a:off x="6552615" y="5067300"/>
            <a:ext cx="8467209" cy="493395"/>
          </a:xfrm>
          <a:prstGeom prst="rect">
            <a:avLst/>
          </a:prstGeom>
        </p:spPr>
        <p:txBody>
          <a:bodyPr anchor="t" rtlCol="false" tIns="0" lIns="0" bIns="0" rIns="0">
            <a:spAutoFit/>
          </a:bodyPr>
          <a:lstStyle/>
          <a:p>
            <a:pPr algn="just">
              <a:lnSpc>
                <a:spcPts val="4199"/>
              </a:lnSpc>
            </a:pPr>
            <a:r>
              <a:rPr lang="en-US" sz="2799">
                <a:solidFill>
                  <a:srgbClr val="343434"/>
                </a:solidFill>
                <a:latin typeface="Open Sans Bold"/>
              </a:rPr>
              <a:t>Alasan menggunakan M ke N</a:t>
            </a:r>
          </a:p>
        </p:txBody>
      </p:sp>
      <p:sp>
        <p:nvSpPr>
          <p:cNvPr name="TextBox 13" id="13"/>
          <p:cNvSpPr txBox="true"/>
          <p:nvPr/>
        </p:nvSpPr>
        <p:spPr>
          <a:xfrm rot="0">
            <a:off x="6552615" y="7053457"/>
            <a:ext cx="5044404" cy="493395"/>
          </a:xfrm>
          <a:prstGeom prst="rect">
            <a:avLst/>
          </a:prstGeom>
        </p:spPr>
        <p:txBody>
          <a:bodyPr anchor="t" rtlCol="false" tIns="0" lIns="0" bIns="0" rIns="0">
            <a:spAutoFit/>
          </a:bodyPr>
          <a:lstStyle/>
          <a:p>
            <a:pPr algn="just">
              <a:lnSpc>
                <a:spcPts val="4199"/>
              </a:lnSpc>
            </a:pPr>
            <a:r>
              <a:rPr lang="en-US" sz="2799">
                <a:solidFill>
                  <a:srgbClr val="343434"/>
                </a:solidFill>
                <a:latin typeface="Open Sans Bold"/>
              </a:rPr>
              <a:t>List yang digunakan :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679465">
            <a:off x="15894438" y="-889106"/>
            <a:ext cx="13361552" cy="12496271"/>
          </a:xfrm>
          <a:custGeom>
            <a:avLst/>
            <a:gdLst/>
            <a:ahLst/>
            <a:cxnLst/>
            <a:rect r="r" b="b" t="t" l="l"/>
            <a:pathLst>
              <a:path h="12496271" w="13361552">
                <a:moveTo>
                  <a:pt x="0" y="0"/>
                </a:moveTo>
                <a:lnTo>
                  <a:pt x="13361552" y="0"/>
                </a:lnTo>
                <a:lnTo>
                  <a:pt x="13361552" y="12496271"/>
                </a:lnTo>
                <a:lnTo>
                  <a:pt x="0" y="12496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25631">
            <a:off x="16507294" y="-1003360"/>
            <a:ext cx="5134469" cy="4801966"/>
          </a:xfrm>
          <a:custGeom>
            <a:avLst/>
            <a:gdLst/>
            <a:ahLst/>
            <a:cxnLst/>
            <a:rect r="r" b="b" t="t" l="l"/>
            <a:pathLst>
              <a:path h="4801966" w="5134469">
                <a:moveTo>
                  <a:pt x="0" y="0"/>
                </a:moveTo>
                <a:lnTo>
                  <a:pt x="5134469" y="0"/>
                </a:lnTo>
                <a:lnTo>
                  <a:pt x="5134469" y="4801966"/>
                </a:lnTo>
                <a:lnTo>
                  <a:pt x="0" y="480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3167773">
            <a:off x="17191381" y="6806307"/>
            <a:ext cx="4961277" cy="4639990"/>
          </a:xfrm>
          <a:custGeom>
            <a:avLst/>
            <a:gdLst/>
            <a:ahLst/>
            <a:cxnLst/>
            <a:rect r="r" b="b" t="t" l="l"/>
            <a:pathLst>
              <a:path h="4639990" w="4961277">
                <a:moveTo>
                  <a:pt x="4961277" y="0"/>
                </a:moveTo>
                <a:lnTo>
                  <a:pt x="0" y="0"/>
                </a:lnTo>
                <a:lnTo>
                  <a:pt x="0" y="4639990"/>
                </a:lnTo>
                <a:lnTo>
                  <a:pt x="4961277" y="4639990"/>
                </a:lnTo>
                <a:lnTo>
                  <a:pt x="496127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2959291" y="3018534"/>
            <a:ext cx="2614551" cy="2802011"/>
            <a:chOff x="0" y="0"/>
            <a:chExt cx="688606" cy="737978"/>
          </a:xfrm>
        </p:grpSpPr>
        <p:sp>
          <p:nvSpPr>
            <p:cNvPr name="Freeform 6" id="6"/>
            <p:cNvSpPr/>
            <p:nvPr/>
          </p:nvSpPr>
          <p:spPr>
            <a:xfrm flipH="false" flipV="false" rot="0">
              <a:off x="0" y="0"/>
              <a:ext cx="688606" cy="737978"/>
            </a:xfrm>
            <a:custGeom>
              <a:avLst/>
              <a:gdLst/>
              <a:ahLst/>
              <a:cxnLst/>
              <a:rect r="r" b="b" t="t" l="l"/>
              <a:pathLst>
                <a:path h="737978" w="688606">
                  <a:moveTo>
                    <a:pt x="0" y="0"/>
                  </a:moveTo>
                  <a:lnTo>
                    <a:pt x="688606" y="0"/>
                  </a:lnTo>
                  <a:lnTo>
                    <a:pt x="688606" y="737978"/>
                  </a:lnTo>
                  <a:lnTo>
                    <a:pt x="0" y="737978"/>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47625"/>
              <a:ext cx="688606" cy="785603"/>
            </a:xfrm>
            <a:prstGeom prst="rect">
              <a:avLst/>
            </a:prstGeom>
          </p:spPr>
          <p:txBody>
            <a:bodyPr anchor="ctr" rtlCol="false" tIns="50800" lIns="50800" bIns="50800" rIns="50800"/>
            <a:lstStyle/>
            <a:p>
              <a:pPr algn="ctr">
                <a:lnSpc>
                  <a:spcPts val="2731"/>
                </a:lnSpc>
              </a:pPr>
            </a:p>
          </p:txBody>
        </p:sp>
      </p:grpSp>
      <p:grpSp>
        <p:nvGrpSpPr>
          <p:cNvPr name="Group 8" id="8"/>
          <p:cNvGrpSpPr/>
          <p:nvPr/>
        </p:nvGrpSpPr>
        <p:grpSpPr>
          <a:xfrm rot="0">
            <a:off x="12959291" y="6664017"/>
            <a:ext cx="2614551" cy="2354784"/>
            <a:chOff x="0" y="0"/>
            <a:chExt cx="688606" cy="620190"/>
          </a:xfrm>
        </p:grpSpPr>
        <p:sp>
          <p:nvSpPr>
            <p:cNvPr name="Freeform 9" id="9"/>
            <p:cNvSpPr/>
            <p:nvPr/>
          </p:nvSpPr>
          <p:spPr>
            <a:xfrm flipH="false" flipV="false" rot="0">
              <a:off x="0" y="0"/>
              <a:ext cx="688606" cy="620190"/>
            </a:xfrm>
            <a:custGeom>
              <a:avLst/>
              <a:gdLst/>
              <a:ahLst/>
              <a:cxnLst/>
              <a:rect r="r" b="b" t="t" l="l"/>
              <a:pathLst>
                <a:path h="620190" w="688606">
                  <a:moveTo>
                    <a:pt x="0" y="0"/>
                  </a:moveTo>
                  <a:lnTo>
                    <a:pt x="688606" y="0"/>
                  </a:lnTo>
                  <a:lnTo>
                    <a:pt x="688606" y="620190"/>
                  </a:lnTo>
                  <a:lnTo>
                    <a:pt x="0" y="620190"/>
                  </a:ln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47625"/>
              <a:ext cx="688606" cy="667815"/>
            </a:xfrm>
            <a:prstGeom prst="rect">
              <a:avLst/>
            </a:prstGeom>
          </p:spPr>
          <p:txBody>
            <a:bodyPr anchor="ctr" rtlCol="false" tIns="50800" lIns="50800" bIns="50800" rIns="50800"/>
            <a:lstStyle/>
            <a:p>
              <a:pPr algn="ctr">
                <a:lnSpc>
                  <a:spcPts val="2731"/>
                </a:lnSpc>
              </a:pPr>
            </a:p>
          </p:txBody>
        </p:sp>
      </p:grpSp>
      <p:sp>
        <p:nvSpPr>
          <p:cNvPr name="Freeform 11" id="11"/>
          <p:cNvSpPr/>
          <p:nvPr/>
        </p:nvSpPr>
        <p:spPr>
          <a:xfrm flipH="false" flipV="false" rot="0">
            <a:off x="797471" y="2858390"/>
            <a:ext cx="11790047" cy="6631901"/>
          </a:xfrm>
          <a:custGeom>
            <a:avLst/>
            <a:gdLst/>
            <a:ahLst/>
            <a:cxnLst/>
            <a:rect r="r" b="b" t="t" l="l"/>
            <a:pathLst>
              <a:path h="6631901" w="11790047">
                <a:moveTo>
                  <a:pt x="0" y="0"/>
                </a:moveTo>
                <a:lnTo>
                  <a:pt x="11790047" y="0"/>
                </a:lnTo>
                <a:lnTo>
                  <a:pt x="11790047" y="6631901"/>
                </a:lnTo>
                <a:lnTo>
                  <a:pt x="0" y="6631901"/>
                </a:lnTo>
                <a:lnTo>
                  <a:pt x="0" y="0"/>
                </a:lnTo>
                <a:close/>
              </a:path>
            </a:pathLst>
          </a:custGeom>
          <a:blipFill>
            <a:blip r:embed="rId6"/>
            <a:stretch>
              <a:fillRect l="0" t="0" r="0" b="0"/>
            </a:stretch>
          </a:blipFill>
        </p:spPr>
      </p:sp>
      <p:sp>
        <p:nvSpPr>
          <p:cNvPr name="TextBox 12" id="12"/>
          <p:cNvSpPr txBox="true"/>
          <p:nvPr/>
        </p:nvSpPr>
        <p:spPr>
          <a:xfrm rot="0">
            <a:off x="1274146" y="961134"/>
            <a:ext cx="9639812" cy="2057400"/>
          </a:xfrm>
          <a:prstGeom prst="rect">
            <a:avLst/>
          </a:prstGeom>
        </p:spPr>
        <p:txBody>
          <a:bodyPr anchor="t" rtlCol="false" tIns="0" lIns="0" bIns="0" rIns="0">
            <a:spAutoFit/>
          </a:bodyPr>
          <a:lstStyle/>
          <a:p>
            <a:pPr>
              <a:lnSpc>
                <a:spcPts val="9360"/>
              </a:lnSpc>
            </a:pPr>
            <a:r>
              <a:rPr lang="en-US" sz="7800">
                <a:solidFill>
                  <a:srgbClr val="343434"/>
                </a:solidFill>
                <a:latin typeface="ITC Benguiat Bold"/>
              </a:rPr>
              <a:t>Visualisasi </a:t>
            </a:r>
          </a:p>
          <a:p>
            <a:pPr>
              <a:lnSpc>
                <a:spcPts val="5759"/>
              </a:lnSpc>
            </a:pPr>
            <a:r>
              <a:rPr lang="en-US" sz="4800">
                <a:solidFill>
                  <a:srgbClr val="343434"/>
                </a:solidFill>
                <a:latin typeface="ITC Benguiat Bold"/>
              </a:rPr>
              <a:t> </a:t>
            </a:r>
            <a:r>
              <a:rPr lang="en-US" sz="4800">
                <a:solidFill>
                  <a:srgbClr val="343434"/>
                </a:solidFill>
                <a:latin typeface="ITC Benguiat Bold"/>
              </a:rPr>
              <a:t>M ke N</a:t>
            </a:r>
          </a:p>
        </p:txBody>
      </p:sp>
      <p:sp>
        <p:nvSpPr>
          <p:cNvPr name="TextBox 13" id="13"/>
          <p:cNvSpPr txBox="true"/>
          <p:nvPr/>
        </p:nvSpPr>
        <p:spPr>
          <a:xfrm rot="0">
            <a:off x="13281914" y="3423790"/>
            <a:ext cx="2291928" cy="2022144"/>
          </a:xfrm>
          <a:prstGeom prst="rect">
            <a:avLst/>
          </a:prstGeom>
        </p:spPr>
        <p:txBody>
          <a:bodyPr anchor="t" rtlCol="false" tIns="0" lIns="0" bIns="0" rIns="0">
            <a:spAutoFit/>
          </a:bodyPr>
          <a:lstStyle/>
          <a:p>
            <a:pPr algn="just">
              <a:lnSpc>
                <a:spcPts val="2731"/>
              </a:lnSpc>
            </a:pPr>
            <a:r>
              <a:rPr lang="en-US" sz="1820">
                <a:solidFill>
                  <a:srgbClr val="343434"/>
                </a:solidFill>
                <a:latin typeface="Open Sans Bold"/>
              </a:rPr>
              <a:t>Info Mahasiswa</a:t>
            </a:r>
            <a:r>
              <a:rPr lang="en-US" sz="1820">
                <a:solidFill>
                  <a:srgbClr val="343434"/>
                </a:solidFill>
                <a:latin typeface="Open Sans"/>
              </a:rPr>
              <a:t> : </a:t>
            </a:r>
          </a:p>
          <a:p>
            <a:pPr algn="just">
              <a:lnSpc>
                <a:spcPts val="2731"/>
              </a:lnSpc>
            </a:pPr>
            <a:r>
              <a:rPr lang="en-US" sz="1820">
                <a:solidFill>
                  <a:srgbClr val="343434"/>
                </a:solidFill>
                <a:latin typeface="Open Sans"/>
              </a:rPr>
              <a:t>Nama - String</a:t>
            </a:r>
          </a:p>
          <a:p>
            <a:pPr algn="just">
              <a:lnSpc>
                <a:spcPts val="2731"/>
              </a:lnSpc>
            </a:pPr>
            <a:r>
              <a:rPr lang="en-US" sz="1820">
                <a:solidFill>
                  <a:srgbClr val="343434"/>
                </a:solidFill>
                <a:latin typeface="Open Sans"/>
              </a:rPr>
              <a:t>NIM - String</a:t>
            </a:r>
          </a:p>
          <a:p>
            <a:pPr algn="just">
              <a:lnSpc>
                <a:spcPts val="2731"/>
              </a:lnSpc>
            </a:pPr>
            <a:r>
              <a:rPr lang="en-US" sz="1820">
                <a:solidFill>
                  <a:srgbClr val="343434"/>
                </a:solidFill>
                <a:latin typeface="Open Sans"/>
              </a:rPr>
              <a:t>Umur - Int</a:t>
            </a:r>
          </a:p>
          <a:p>
            <a:pPr algn="just">
              <a:lnSpc>
                <a:spcPts val="2731"/>
              </a:lnSpc>
            </a:pPr>
            <a:r>
              <a:rPr lang="en-US" sz="1820">
                <a:solidFill>
                  <a:srgbClr val="343434"/>
                </a:solidFill>
                <a:latin typeface="Open Sans"/>
              </a:rPr>
              <a:t>Semester - Int</a:t>
            </a:r>
          </a:p>
          <a:p>
            <a:pPr algn="just">
              <a:lnSpc>
                <a:spcPts val="2731"/>
              </a:lnSpc>
            </a:pPr>
            <a:r>
              <a:rPr lang="en-US" sz="1820">
                <a:solidFill>
                  <a:srgbClr val="343434"/>
                </a:solidFill>
                <a:latin typeface="Open Sans"/>
              </a:rPr>
              <a:t>Prestasi - Array</a:t>
            </a:r>
          </a:p>
        </p:txBody>
      </p:sp>
      <p:sp>
        <p:nvSpPr>
          <p:cNvPr name="TextBox 14" id="14"/>
          <p:cNvSpPr txBox="true"/>
          <p:nvPr/>
        </p:nvSpPr>
        <p:spPr>
          <a:xfrm rot="0">
            <a:off x="13281914" y="6912947"/>
            <a:ext cx="2291928" cy="2022144"/>
          </a:xfrm>
          <a:prstGeom prst="rect">
            <a:avLst/>
          </a:prstGeom>
        </p:spPr>
        <p:txBody>
          <a:bodyPr anchor="t" rtlCol="false" tIns="0" lIns="0" bIns="0" rIns="0">
            <a:spAutoFit/>
          </a:bodyPr>
          <a:lstStyle/>
          <a:p>
            <a:pPr algn="just">
              <a:lnSpc>
                <a:spcPts val="2731"/>
              </a:lnSpc>
            </a:pPr>
            <a:r>
              <a:rPr lang="en-US" sz="1820">
                <a:solidFill>
                  <a:srgbClr val="343434"/>
                </a:solidFill>
                <a:latin typeface="Open Sans Bold"/>
              </a:rPr>
              <a:t>Info Organisasi</a:t>
            </a:r>
          </a:p>
          <a:p>
            <a:pPr algn="just">
              <a:lnSpc>
                <a:spcPts val="2731"/>
              </a:lnSpc>
            </a:pPr>
            <a:r>
              <a:rPr lang="en-US" sz="1820">
                <a:solidFill>
                  <a:srgbClr val="343434"/>
                </a:solidFill>
                <a:latin typeface="Open Sans"/>
              </a:rPr>
              <a:t>Nama - String</a:t>
            </a:r>
          </a:p>
          <a:p>
            <a:pPr algn="just">
              <a:lnSpc>
                <a:spcPts val="2731"/>
              </a:lnSpc>
            </a:pPr>
            <a:r>
              <a:rPr lang="en-US" sz="1820">
                <a:solidFill>
                  <a:srgbClr val="343434"/>
                </a:solidFill>
                <a:latin typeface="Open Sans"/>
              </a:rPr>
              <a:t>Jenis- String</a:t>
            </a:r>
          </a:p>
          <a:p>
            <a:pPr algn="just">
              <a:lnSpc>
                <a:spcPts val="2731"/>
              </a:lnSpc>
            </a:pPr>
            <a:r>
              <a:rPr lang="en-US" sz="1820">
                <a:solidFill>
                  <a:srgbClr val="343434"/>
                </a:solidFill>
                <a:latin typeface="Open Sans"/>
              </a:rPr>
              <a:t>Tahun Terbit - Int</a:t>
            </a:r>
          </a:p>
          <a:p>
            <a:pPr algn="just">
              <a:lnSpc>
                <a:spcPts val="2731"/>
              </a:lnSpc>
            </a:pPr>
            <a:r>
              <a:rPr lang="en-US" sz="1820">
                <a:solidFill>
                  <a:srgbClr val="343434"/>
                </a:solidFill>
                <a:latin typeface="Open Sans"/>
              </a:rPr>
              <a:t>Anggota - Int</a:t>
            </a:r>
          </a:p>
          <a:p>
            <a:pPr algn="just">
              <a:lnSpc>
                <a:spcPts val="273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81110">
            <a:off x="-4633147" y="-2407456"/>
            <a:ext cx="6381430" cy="4970724"/>
          </a:xfrm>
          <a:custGeom>
            <a:avLst/>
            <a:gdLst/>
            <a:ahLst/>
            <a:cxnLst/>
            <a:rect r="r" b="b" t="t" l="l"/>
            <a:pathLst>
              <a:path h="4970724" w="6381430">
                <a:moveTo>
                  <a:pt x="0" y="0"/>
                </a:moveTo>
                <a:lnTo>
                  <a:pt x="6381430" y="0"/>
                </a:lnTo>
                <a:lnTo>
                  <a:pt x="6381430" y="4970724"/>
                </a:lnTo>
                <a:lnTo>
                  <a:pt x="0" y="497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81110">
            <a:off x="-3746808" y="3360775"/>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781110">
            <a:off x="-3816081" y="1331481"/>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781110">
            <a:off x="-4157731" y="5893182"/>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781110">
            <a:off x="-2879088" y="8401529"/>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8329">
            <a:off x="17679905" y="-210524"/>
            <a:ext cx="1707877" cy="2478449"/>
          </a:xfrm>
          <a:custGeom>
            <a:avLst/>
            <a:gdLst/>
            <a:ahLst/>
            <a:cxnLst/>
            <a:rect r="r" b="b" t="t" l="l"/>
            <a:pathLst>
              <a:path h="2478449" w="1707877">
                <a:moveTo>
                  <a:pt x="0" y="0"/>
                </a:moveTo>
                <a:lnTo>
                  <a:pt x="1707876" y="0"/>
                </a:lnTo>
                <a:lnTo>
                  <a:pt x="1707876" y="2478448"/>
                </a:lnTo>
                <a:lnTo>
                  <a:pt x="0" y="2478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684792" y="1475862"/>
            <a:ext cx="9639812" cy="2057400"/>
          </a:xfrm>
          <a:prstGeom prst="rect">
            <a:avLst/>
          </a:prstGeom>
        </p:spPr>
        <p:txBody>
          <a:bodyPr anchor="t" rtlCol="false" tIns="0" lIns="0" bIns="0" rIns="0">
            <a:spAutoFit/>
          </a:bodyPr>
          <a:lstStyle/>
          <a:p>
            <a:pPr>
              <a:lnSpc>
                <a:spcPts val="9360"/>
              </a:lnSpc>
            </a:pPr>
            <a:r>
              <a:rPr lang="en-US" sz="7800">
                <a:solidFill>
                  <a:srgbClr val="343434"/>
                </a:solidFill>
                <a:latin typeface="ITC Benguiat Bold"/>
              </a:rPr>
              <a:t>Simulasi </a:t>
            </a:r>
          </a:p>
          <a:p>
            <a:pPr>
              <a:lnSpc>
                <a:spcPts val="5759"/>
              </a:lnSpc>
            </a:pPr>
            <a:r>
              <a:rPr lang="en-US" sz="4800">
                <a:solidFill>
                  <a:srgbClr val="343434"/>
                </a:solidFill>
                <a:latin typeface="ITC Benguiat Bold"/>
              </a:rPr>
              <a:t>(01) - Connect Relasi</a:t>
            </a:r>
          </a:p>
        </p:txBody>
      </p:sp>
      <p:grpSp>
        <p:nvGrpSpPr>
          <p:cNvPr name="Group 9" id="9"/>
          <p:cNvGrpSpPr/>
          <p:nvPr/>
        </p:nvGrpSpPr>
        <p:grpSpPr>
          <a:xfrm rot="0">
            <a:off x="2684792" y="4780212"/>
            <a:ext cx="12394863" cy="4923025"/>
            <a:chOff x="0" y="0"/>
            <a:chExt cx="16526484" cy="6564033"/>
          </a:xfrm>
        </p:grpSpPr>
        <p:sp>
          <p:nvSpPr>
            <p:cNvPr name="Freeform 10" id="10"/>
            <p:cNvSpPr/>
            <p:nvPr/>
          </p:nvSpPr>
          <p:spPr>
            <a:xfrm flipH="false" flipV="false" rot="0">
              <a:off x="0" y="93227"/>
              <a:ext cx="4560948" cy="3752553"/>
            </a:xfrm>
            <a:custGeom>
              <a:avLst/>
              <a:gdLst/>
              <a:ahLst/>
              <a:cxnLst/>
              <a:rect r="r" b="b" t="t" l="l"/>
              <a:pathLst>
                <a:path h="3752553" w="4560948">
                  <a:moveTo>
                    <a:pt x="0" y="0"/>
                  </a:moveTo>
                  <a:lnTo>
                    <a:pt x="4560948" y="0"/>
                  </a:lnTo>
                  <a:lnTo>
                    <a:pt x="4560948" y="3752553"/>
                  </a:lnTo>
                  <a:lnTo>
                    <a:pt x="0" y="3752553"/>
                  </a:lnTo>
                  <a:lnTo>
                    <a:pt x="0" y="0"/>
                  </a:lnTo>
                  <a:close/>
                </a:path>
              </a:pathLst>
            </a:custGeom>
            <a:blipFill>
              <a:blip r:embed="rId6"/>
              <a:stretch>
                <a:fillRect l="0" t="0" r="0" b="0"/>
              </a:stretch>
            </a:blipFill>
          </p:spPr>
        </p:sp>
        <p:sp>
          <p:nvSpPr>
            <p:cNvPr name="Freeform 11" id="11"/>
            <p:cNvSpPr/>
            <p:nvPr/>
          </p:nvSpPr>
          <p:spPr>
            <a:xfrm flipH="false" flipV="false" rot="0">
              <a:off x="5228183" y="93227"/>
              <a:ext cx="5340829" cy="3192887"/>
            </a:xfrm>
            <a:custGeom>
              <a:avLst/>
              <a:gdLst/>
              <a:ahLst/>
              <a:cxnLst/>
              <a:rect r="r" b="b" t="t" l="l"/>
              <a:pathLst>
                <a:path h="3192887" w="5340829">
                  <a:moveTo>
                    <a:pt x="0" y="0"/>
                  </a:moveTo>
                  <a:lnTo>
                    <a:pt x="5340829" y="0"/>
                  </a:lnTo>
                  <a:lnTo>
                    <a:pt x="5340829" y="3192887"/>
                  </a:lnTo>
                  <a:lnTo>
                    <a:pt x="0" y="3192887"/>
                  </a:lnTo>
                  <a:lnTo>
                    <a:pt x="0" y="0"/>
                  </a:lnTo>
                  <a:close/>
                </a:path>
              </a:pathLst>
            </a:custGeom>
            <a:blipFill>
              <a:blip r:embed="rId7"/>
              <a:stretch>
                <a:fillRect l="0" t="0" r="0" b="0"/>
              </a:stretch>
            </a:blipFill>
          </p:spPr>
        </p:sp>
        <p:sp>
          <p:nvSpPr>
            <p:cNvPr name="Freeform 12" id="12"/>
            <p:cNvSpPr/>
            <p:nvPr/>
          </p:nvSpPr>
          <p:spPr>
            <a:xfrm flipH="false" flipV="false" rot="0">
              <a:off x="5228183" y="4008786"/>
              <a:ext cx="5122123" cy="1985882"/>
            </a:xfrm>
            <a:custGeom>
              <a:avLst/>
              <a:gdLst/>
              <a:ahLst/>
              <a:cxnLst/>
              <a:rect r="r" b="b" t="t" l="l"/>
              <a:pathLst>
                <a:path h="1985882" w="5122123">
                  <a:moveTo>
                    <a:pt x="0" y="0"/>
                  </a:moveTo>
                  <a:lnTo>
                    <a:pt x="5122123" y="0"/>
                  </a:lnTo>
                  <a:lnTo>
                    <a:pt x="5122123" y="1985882"/>
                  </a:lnTo>
                  <a:lnTo>
                    <a:pt x="0" y="1985882"/>
                  </a:lnTo>
                  <a:lnTo>
                    <a:pt x="0" y="0"/>
                  </a:lnTo>
                  <a:close/>
                </a:path>
              </a:pathLst>
            </a:custGeom>
            <a:blipFill>
              <a:blip r:embed="rId8"/>
              <a:stretch>
                <a:fillRect l="0" t="0" r="0" b="0"/>
              </a:stretch>
            </a:blipFill>
          </p:spPr>
        </p:sp>
        <p:sp>
          <p:nvSpPr>
            <p:cNvPr name="Freeform 13" id="13"/>
            <p:cNvSpPr/>
            <p:nvPr/>
          </p:nvSpPr>
          <p:spPr>
            <a:xfrm flipH="false" flipV="false" rot="0">
              <a:off x="11594706" y="0"/>
              <a:ext cx="4657160" cy="3563930"/>
            </a:xfrm>
            <a:custGeom>
              <a:avLst/>
              <a:gdLst/>
              <a:ahLst/>
              <a:cxnLst/>
              <a:rect r="r" b="b" t="t" l="l"/>
              <a:pathLst>
                <a:path h="3563930" w="4657160">
                  <a:moveTo>
                    <a:pt x="0" y="0"/>
                  </a:moveTo>
                  <a:lnTo>
                    <a:pt x="4657160" y="0"/>
                  </a:lnTo>
                  <a:lnTo>
                    <a:pt x="4657160" y="3563930"/>
                  </a:lnTo>
                  <a:lnTo>
                    <a:pt x="0" y="3563930"/>
                  </a:lnTo>
                  <a:lnTo>
                    <a:pt x="0" y="0"/>
                  </a:lnTo>
                  <a:close/>
                </a:path>
              </a:pathLst>
            </a:custGeom>
            <a:blipFill>
              <a:blip r:embed="rId9"/>
              <a:stretch>
                <a:fillRect l="0" t="0" r="0" b="0"/>
              </a:stretch>
            </a:blipFill>
          </p:spPr>
        </p:sp>
        <p:sp>
          <p:nvSpPr>
            <p:cNvPr name="TextBox 14" id="14"/>
            <p:cNvSpPr txBox="true"/>
            <p:nvPr/>
          </p:nvSpPr>
          <p:spPr>
            <a:xfrm rot="0">
              <a:off x="0" y="4149730"/>
              <a:ext cx="4560948" cy="459055"/>
            </a:xfrm>
            <a:prstGeom prst="rect">
              <a:avLst/>
            </a:prstGeom>
          </p:spPr>
          <p:txBody>
            <a:bodyPr anchor="t" rtlCol="false" tIns="0" lIns="0" bIns="0" rIns="0">
              <a:spAutoFit/>
            </a:bodyPr>
            <a:lstStyle/>
            <a:p>
              <a:pPr algn="just" marL="427024" indent="-213512" lvl="1">
                <a:lnSpc>
                  <a:spcPts val="2966"/>
                </a:lnSpc>
                <a:buFont typeface="Arial"/>
                <a:buChar char="•"/>
              </a:pPr>
              <a:r>
                <a:rPr lang="en-US" sz="1977">
                  <a:solidFill>
                    <a:srgbClr val="343434"/>
                  </a:solidFill>
                  <a:latin typeface="Open Sans"/>
                </a:rPr>
                <a:t>Insert Data Mahasiswa</a:t>
              </a:r>
            </a:p>
          </p:txBody>
        </p:sp>
        <p:sp>
          <p:nvSpPr>
            <p:cNvPr name="TextBox 15" id="15"/>
            <p:cNvSpPr txBox="true"/>
            <p:nvPr/>
          </p:nvSpPr>
          <p:spPr>
            <a:xfrm rot="0">
              <a:off x="5618123" y="3386725"/>
              <a:ext cx="4560948" cy="459055"/>
            </a:xfrm>
            <a:prstGeom prst="rect">
              <a:avLst/>
            </a:prstGeom>
          </p:spPr>
          <p:txBody>
            <a:bodyPr anchor="t" rtlCol="false" tIns="0" lIns="0" bIns="0" rIns="0">
              <a:spAutoFit/>
            </a:bodyPr>
            <a:lstStyle/>
            <a:p>
              <a:pPr algn="just">
                <a:lnSpc>
                  <a:spcPts val="2966"/>
                </a:lnSpc>
              </a:pPr>
              <a:r>
                <a:rPr lang="en-US" sz="1977">
                  <a:solidFill>
                    <a:srgbClr val="343434"/>
                  </a:solidFill>
                  <a:latin typeface="Open Sans"/>
                </a:rPr>
                <a:t>2. Insert Data Organisasi</a:t>
              </a:r>
            </a:p>
          </p:txBody>
        </p:sp>
        <p:sp>
          <p:nvSpPr>
            <p:cNvPr name="TextBox 16" id="16"/>
            <p:cNvSpPr txBox="true"/>
            <p:nvPr/>
          </p:nvSpPr>
          <p:spPr>
            <a:xfrm rot="0">
              <a:off x="5463573" y="6104978"/>
              <a:ext cx="4560948" cy="459055"/>
            </a:xfrm>
            <a:prstGeom prst="rect">
              <a:avLst/>
            </a:prstGeom>
          </p:spPr>
          <p:txBody>
            <a:bodyPr anchor="t" rtlCol="false" tIns="0" lIns="0" bIns="0" rIns="0">
              <a:spAutoFit/>
            </a:bodyPr>
            <a:lstStyle/>
            <a:p>
              <a:pPr algn="just">
                <a:lnSpc>
                  <a:spcPts val="2966"/>
                </a:lnSpc>
              </a:pPr>
              <a:r>
                <a:rPr lang="en-US" sz="1977">
                  <a:solidFill>
                    <a:srgbClr val="343434"/>
                  </a:solidFill>
                  <a:latin typeface="Open Sans"/>
                </a:rPr>
                <a:t>3. Connect sesuai nama</a:t>
              </a:r>
            </a:p>
          </p:txBody>
        </p:sp>
        <p:sp>
          <p:nvSpPr>
            <p:cNvPr name="TextBox 17" id="17"/>
            <p:cNvSpPr txBox="true"/>
            <p:nvPr/>
          </p:nvSpPr>
          <p:spPr>
            <a:xfrm rot="0">
              <a:off x="11965536" y="3788630"/>
              <a:ext cx="4560948" cy="459055"/>
            </a:xfrm>
            <a:prstGeom prst="rect">
              <a:avLst/>
            </a:prstGeom>
          </p:spPr>
          <p:txBody>
            <a:bodyPr anchor="t" rtlCol="false" tIns="0" lIns="0" bIns="0" rIns="0">
              <a:spAutoFit/>
            </a:bodyPr>
            <a:lstStyle/>
            <a:p>
              <a:pPr algn="just">
                <a:lnSpc>
                  <a:spcPts val="2966"/>
                </a:lnSpc>
              </a:pPr>
              <a:r>
                <a:rPr lang="en-US" sz="1977">
                  <a:solidFill>
                    <a:srgbClr val="343434"/>
                  </a:solidFill>
                  <a:latin typeface="Open Sans"/>
                </a:rPr>
                <a:t>4. Berhasil Terkoneksi</a:t>
              </a:r>
            </a:p>
          </p:txBody>
        </p:sp>
      </p:grpSp>
      <p:sp>
        <p:nvSpPr>
          <p:cNvPr name="TextBox 18" id="18"/>
          <p:cNvSpPr txBox="true"/>
          <p:nvPr/>
        </p:nvSpPr>
        <p:spPr>
          <a:xfrm rot="0">
            <a:off x="2684792" y="3800502"/>
            <a:ext cx="13068159" cy="664845"/>
          </a:xfrm>
          <a:prstGeom prst="rect">
            <a:avLst/>
          </a:prstGeom>
        </p:spPr>
        <p:txBody>
          <a:bodyPr anchor="t" rtlCol="false" tIns="0" lIns="0" bIns="0" rIns="0">
            <a:spAutoFit/>
          </a:bodyPr>
          <a:lstStyle/>
          <a:p>
            <a:pPr algn="just">
              <a:lnSpc>
                <a:spcPts val="2700"/>
              </a:lnSpc>
            </a:pPr>
            <a:r>
              <a:rPr lang="en-US" sz="1800">
                <a:solidFill>
                  <a:srgbClr val="343434"/>
                </a:solidFill>
                <a:latin typeface="Open Sans"/>
              </a:rPr>
              <a:t>Pre-Condition : Belum terdapat data mahasiswa dan organisasi</a:t>
            </a:r>
          </a:p>
          <a:p>
            <a:pPr algn="just">
              <a:lnSpc>
                <a:spcPts val="2700"/>
              </a:lnSpc>
            </a:pPr>
            <a:r>
              <a:rPr lang="en-US" sz="1800">
                <a:solidFill>
                  <a:srgbClr val="343434"/>
                </a:solidFill>
                <a:latin typeface="Open Sans"/>
              </a:rPr>
              <a:t>Post-Condition : Data mahasiswa dan organisasi berhasil terkoneksi</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81110">
            <a:off x="-4633147" y="-2407456"/>
            <a:ext cx="6381430" cy="4970724"/>
          </a:xfrm>
          <a:custGeom>
            <a:avLst/>
            <a:gdLst/>
            <a:ahLst/>
            <a:cxnLst/>
            <a:rect r="r" b="b" t="t" l="l"/>
            <a:pathLst>
              <a:path h="4970724" w="6381430">
                <a:moveTo>
                  <a:pt x="0" y="0"/>
                </a:moveTo>
                <a:lnTo>
                  <a:pt x="6381430" y="0"/>
                </a:lnTo>
                <a:lnTo>
                  <a:pt x="6381430" y="4970724"/>
                </a:lnTo>
                <a:lnTo>
                  <a:pt x="0" y="497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81110">
            <a:off x="-3746808" y="3360775"/>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781110">
            <a:off x="-3816081" y="1331481"/>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781110">
            <a:off x="-4157731" y="5893182"/>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781110">
            <a:off x="-2879088" y="8401529"/>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8329">
            <a:off x="17679905" y="-210524"/>
            <a:ext cx="1707877" cy="2478449"/>
          </a:xfrm>
          <a:custGeom>
            <a:avLst/>
            <a:gdLst/>
            <a:ahLst/>
            <a:cxnLst/>
            <a:rect r="r" b="b" t="t" l="l"/>
            <a:pathLst>
              <a:path h="2478449" w="1707877">
                <a:moveTo>
                  <a:pt x="0" y="0"/>
                </a:moveTo>
                <a:lnTo>
                  <a:pt x="1707876" y="0"/>
                </a:lnTo>
                <a:lnTo>
                  <a:pt x="1707876" y="2478448"/>
                </a:lnTo>
                <a:lnTo>
                  <a:pt x="0" y="2478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684792" y="5055609"/>
            <a:ext cx="4028467" cy="3044991"/>
          </a:xfrm>
          <a:custGeom>
            <a:avLst/>
            <a:gdLst/>
            <a:ahLst/>
            <a:cxnLst/>
            <a:rect r="r" b="b" t="t" l="l"/>
            <a:pathLst>
              <a:path h="3044991" w="4028467">
                <a:moveTo>
                  <a:pt x="0" y="0"/>
                </a:moveTo>
                <a:lnTo>
                  <a:pt x="4028467" y="0"/>
                </a:lnTo>
                <a:lnTo>
                  <a:pt x="4028467" y="3044991"/>
                </a:lnTo>
                <a:lnTo>
                  <a:pt x="0" y="3044991"/>
                </a:lnTo>
                <a:lnTo>
                  <a:pt x="0" y="0"/>
                </a:lnTo>
                <a:close/>
              </a:path>
            </a:pathLst>
          </a:custGeom>
          <a:blipFill>
            <a:blip r:embed="rId6"/>
            <a:stretch>
              <a:fillRect l="0" t="0" r="0" b="0"/>
            </a:stretch>
          </a:blipFill>
        </p:spPr>
      </p:sp>
      <p:sp>
        <p:nvSpPr>
          <p:cNvPr name="Freeform 9" id="9"/>
          <p:cNvSpPr/>
          <p:nvPr/>
        </p:nvSpPr>
        <p:spPr>
          <a:xfrm flipH="false" flipV="false" rot="0">
            <a:off x="7083779" y="5037332"/>
            <a:ext cx="4640680" cy="1684477"/>
          </a:xfrm>
          <a:custGeom>
            <a:avLst/>
            <a:gdLst/>
            <a:ahLst/>
            <a:cxnLst/>
            <a:rect r="r" b="b" t="t" l="l"/>
            <a:pathLst>
              <a:path h="1684477" w="4640680">
                <a:moveTo>
                  <a:pt x="0" y="0"/>
                </a:moveTo>
                <a:lnTo>
                  <a:pt x="4640679" y="0"/>
                </a:lnTo>
                <a:lnTo>
                  <a:pt x="4640679" y="1684478"/>
                </a:lnTo>
                <a:lnTo>
                  <a:pt x="0" y="1684478"/>
                </a:lnTo>
                <a:lnTo>
                  <a:pt x="0" y="0"/>
                </a:lnTo>
                <a:close/>
              </a:path>
            </a:pathLst>
          </a:custGeom>
          <a:blipFill>
            <a:blip r:embed="rId7"/>
            <a:stretch>
              <a:fillRect l="0" t="0" r="0" b="0"/>
            </a:stretch>
          </a:blipFill>
        </p:spPr>
      </p:sp>
      <p:sp>
        <p:nvSpPr>
          <p:cNvPr name="Freeform 10" id="10"/>
          <p:cNvSpPr/>
          <p:nvPr/>
        </p:nvSpPr>
        <p:spPr>
          <a:xfrm flipH="false" flipV="false" rot="0">
            <a:off x="12095933" y="5037332"/>
            <a:ext cx="4592805" cy="2907675"/>
          </a:xfrm>
          <a:custGeom>
            <a:avLst/>
            <a:gdLst/>
            <a:ahLst/>
            <a:cxnLst/>
            <a:rect r="r" b="b" t="t" l="l"/>
            <a:pathLst>
              <a:path h="2907675" w="4592805">
                <a:moveTo>
                  <a:pt x="0" y="0"/>
                </a:moveTo>
                <a:lnTo>
                  <a:pt x="4592805" y="0"/>
                </a:lnTo>
                <a:lnTo>
                  <a:pt x="4592805" y="2907675"/>
                </a:lnTo>
                <a:lnTo>
                  <a:pt x="0" y="2907675"/>
                </a:lnTo>
                <a:lnTo>
                  <a:pt x="0" y="0"/>
                </a:lnTo>
                <a:close/>
              </a:path>
            </a:pathLst>
          </a:custGeom>
          <a:blipFill>
            <a:blip r:embed="rId8"/>
            <a:stretch>
              <a:fillRect l="0" t="0" r="0" b="0"/>
            </a:stretch>
          </a:blipFill>
        </p:spPr>
      </p:sp>
      <p:sp>
        <p:nvSpPr>
          <p:cNvPr name="TextBox 11" id="11"/>
          <p:cNvSpPr txBox="true"/>
          <p:nvPr/>
        </p:nvSpPr>
        <p:spPr>
          <a:xfrm rot="0">
            <a:off x="2684792" y="1475862"/>
            <a:ext cx="9639812" cy="2057400"/>
          </a:xfrm>
          <a:prstGeom prst="rect">
            <a:avLst/>
          </a:prstGeom>
        </p:spPr>
        <p:txBody>
          <a:bodyPr anchor="t" rtlCol="false" tIns="0" lIns="0" bIns="0" rIns="0">
            <a:spAutoFit/>
          </a:bodyPr>
          <a:lstStyle/>
          <a:p>
            <a:pPr>
              <a:lnSpc>
                <a:spcPts val="9360"/>
              </a:lnSpc>
            </a:pPr>
            <a:r>
              <a:rPr lang="en-US" sz="7800">
                <a:solidFill>
                  <a:srgbClr val="343434"/>
                </a:solidFill>
                <a:latin typeface="ITC Benguiat Bold"/>
              </a:rPr>
              <a:t>Simulasi </a:t>
            </a:r>
          </a:p>
          <a:p>
            <a:pPr>
              <a:lnSpc>
                <a:spcPts val="5759"/>
              </a:lnSpc>
            </a:pPr>
            <a:r>
              <a:rPr lang="en-US" sz="4800">
                <a:solidFill>
                  <a:srgbClr val="343434"/>
                </a:solidFill>
                <a:latin typeface="ITC Benguiat Bold"/>
              </a:rPr>
              <a:t>(02) - Disconnect Relasi</a:t>
            </a:r>
          </a:p>
        </p:txBody>
      </p:sp>
      <p:sp>
        <p:nvSpPr>
          <p:cNvPr name="TextBox 12" id="12"/>
          <p:cNvSpPr txBox="true"/>
          <p:nvPr/>
        </p:nvSpPr>
        <p:spPr>
          <a:xfrm rot="0">
            <a:off x="2684792" y="3800502"/>
            <a:ext cx="13068159" cy="664845"/>
          </a:xfrm>
          <a:prstGeom prst="rect">
            <a:avLst/>
          </a:prstGeom>
        </p:spPr>
        <p:txBody>
          <a:bodyPr anchor="t" rtlCol="false" tIns="0" lIns="0" bIns="0" rIns="0">
            <a:spAutoFit/>
          </a:bodyPr>
          <a:lstStyle/>
          <a:p>
            <a:pPr algn="just">
              <a:lnSpc>
                <a:spcPts val="2700"/>
              </a:lnSpc>
            </a:pPr>
            <a:r>
              <a:rPr lang="en-US" sz="1800">
                <a:solidFill>
                  <a:srgbClr val="343434"/>
                </a:solidFill>
                <a:latin typeface="Open Sans"/>
              </a:rPr>
              <a:t>Pre-Condition : Sudah terdapat data mahasiswa yang terkoneksi dengan data organisasi</a:t>
            </a:r>
          </a:p>
          <a:p>
            <a:pPr algn="just">
              <a:lnSpc>
                <a:spcPts val="2700"/>
              </a:lnSpc>
            </a:pPr>
            <a:r>
              <a:rPr lang="en-US" sz="1800">
                <a:solidFill>
                  <a:srgbClr val="343434"/>
                </a:solidFill>
                <a:latin typeface="Open Sans"/>
              </a:rPr>
              <a:t>Post-Condition : Data mahasiswa dan organisasi berhasil disconnect</a:t>
            </a:r>
          </a:p>
        </p:txBody>
      </p:sp>
      <p:sp>
        <p:nvSpPr>
          <p:cNvPr name="TextBox 13" id="13"/>
          <p:cNvSpPr txBox="true"/>
          <p:nvPr/>
        </p:nvSpPr>
        <p:spPr>
          <a:xfrm rot="0">
            <a:off x="2675763" y="8235856"/>
            <a:ext cx="4037496" cy="377190"/>
          </a:xfrm>
          <a:prstGeom prst="rect">
            <a:avLst/>
          </a:prstGeom>
        </p:spPr>
        <p:txBody>
          <a:bodyPr anchor="t" rtlCol="false" tIns="0" lIns="0" bIns="0" rIns="0">
            <a:spAutoFit/>
          </a:bodyPr>
          <a:lstStyle/>
          <a:p>
            <a:pPr algn="just" marL="453390" indent="-226695" lvl="1">
              <a:lnSpc>
                <a:spcPts val="3150"/>
              </a:lnSpc>
              <a:buFont typeface="Arial"/>
              <a:buChar char="•"/>
            </a:pPr>
            <a:r>
              <a:rPr lang="en-US" sz="2100">
                <a:solidFill>
                  <a:srgbClr val="343434"/>
                </a:solidFill>
                <a:latin typeface="Open Sans"/>
              </a:rPr>
              <a:t>Data yang masih terkoneksi</a:t>
            </a:r>
          </a:p>
        </p:txBody>
      </p:sp>
      <p:sp>
        <p:nvSpPr>
          <p:cNvPr name="TextBox 14" id="14"/>
          <p:cNvSpPr txBox="true"/>
          <p:nvPr/>
        </p:nvSpPr>
        <p:spPr>
          <a:xfrm rot="0">
            <a:off x="7385371" y="6864534"/>
            <a:ext cx="4037496" cy="377190"/>
          </a:xfrm>
          <a:prstGeom prst="rect">
            <a:avLst/>
          </a:prstGeom>
        </p:spPr>
        <p:txBody>
          <a:bodyPr anchor="t" rtlCol="false" tIns="0" lIns="0" bIns="0" rIns="0">
            <a:spAutoFit/>
          </a:bodyPr>
          <a:lstStyle/>
          <a:p>
            <a:pPr algn="just">
              <a:lnSpc>
                <a:spcPts val="3150"/>
              </a:lnSpc>
            </a:pPr>
            <a:r>
              <a:rPr lang="en-US" sz="2100">
                <a:solidFill>
                  <a:srgbClr val="343434"/>
                </a:solidFill>
                <a:latin typeface="Open Sans"/>
              </a:rPr>
              <a:t>2. Disconnect sesuai nama</a:t>
            </a:r>
          </a:p>
        </p:txBody>
      </p:sp>
      <p:sp>
        <p:nvSpPr>
          <p:cNvPr name="TextBox 15" id="15"/>
          <p:cNvSpPr txBox="true"/>
          <p:nvPr/>
        </p:nvSpPr>
        <p:spPr>
          <a:xfrm rot="0">
            <a:off x="12373588" y="8075836"/>
            <a:ext cx="4037496" cy="377190"/>
          </a:xfrm>
          <a:prstGeom prst="rect">
            <a:avLst/>
          </a:prstGeom>
        </p:spPr>
        <p:txBody>
          <a:bodyPr anchor="t" rtlCol="false" tIns="0" lIns="0" bIns="0" rIns="0">
            <a:spAutoFit/>
          </a:bodyPr>
          <a:lstStyle/>
          <a:p>
            <a:pPr algn="just">
              <a:lnSpc>
                <a:spcPts val="3150"/>
              </a:lnSpc>
            </a:pPr>
            <a:r>
              <a:rPr lang="en-US" sz="2100">
                <a:solidFill>
                  <a:srgbClr val="343434"/>
                </a:solidFill>
                <a:latin typeface="Open Sans"/>
              </a:rPr>
              <a:t>3. Tampilan setelah disconnect</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754437">
            <a:off x="-3762418" y="-2487226"/>
            <a:ext cx="6136997" cy="6176223"/>
          </a:xfrm>
          <a:custGeom>
            <a:avLst/>
            <a:gdLst/>
            <a:ahLst/>
            <a:cxnLst/>
            <a:rect r="r" b="b" t="t" l="l"/>
            <a:pathLst>
              <a:path h="6176223" w="6136997">
                <a:moveTo>
                  <a:pt x="0" y="0"/>
                </a:moveTo>
                <a:lnTo>
                  <a:pt x="6136998" y="0"/>
                </a:lnTo>
                <a:lnTo>
                  <a:pt x="6136998" y="6176222"/>
                </a:lnTo>
                <a:lnTo>
                  <a:pt x="0" y="61762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129373">
            <a:off x="16637605" y="6724708"/>
            <a:ext cx="6136997" cy="6176223"/>
          </a:xfrm>
          <a:custGeom>
            <a:avLst/>
            <a:gdLst/>
            <a:ahLst/>
            <a:cxnLst/>
            <a:rect r="r" b="b" t="t" l="l"/>
            <a:pathLst>
              <a:path h="6176223" w="6136997">
                <a:moveTo>
                  <a:pt x="0" y="0"/>
                </a:moveTo>
                <a:lnTo>
                  <a:pt x="6136997" y="0"/>
                </a:lnTo>
                <a:lnTo>
                  <a:pt x="6136997" y="6176223"/>
                </a:lnTo>
                <a:lnTo>
                  <a:pt x="0" y="61762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076397">
            <a:off x="-968827" y="-4518601"/>
            <a:ext cx="5783164" cy="5820128"/>
          </a:xfrm>
          <a:custGeom>
            <a:avLst/>
            <a:gdLst/>
            <a:ahLst/>
            <a:cxnLst/>
            <a:rect r="r" b="b" t="t" l="l"/>
            <a:pathLst>
              <a:path h="5820128" w="5783164">
                <a:moveTo>
                  <a:pt x="0" y="0"/>
                </a:moveTo>
                <a:lnTo>
                  <a:pt x="5783164" y="0"/>
                </a:lnTo>
                <a:lnTo>
                  <a:pt x="5783164" y="5820128"/>
                </a:lnTo>
                <a:lnTo>
                  <a:pt x="0" y="5820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807413">
            <a:off x="15690607" y="9503616"/>
            <a:ext cx="5783164" cy="5820128"/>
          </a:xfrm>
          <a:custGeom>
            <a:avLst/>
            <a:gdLst/>
            <a:ahLst/>
            <a:cxnLst/>
            <a:rect r="r" b="b" t="t" l="l"/>
            <a:pathLst>
              <a:path h="5820128" w="5783164">
                <a:moveTo>
                  <a:pt x="0" y="0"/>
                </a:moveTo>
                <a:lnTo>
                  <a:pt x="5783164" y="0"/>
                </a:lnTo>
                <a:lnTo>
                  <a:pt x="5783164" y="5820128"/>
                </a:lnTo>
                <a:lnTo>
                  <a:pt x="0" y="5820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259496" y="401517"/>
            <a:ext cx="8309086" cy="9483966"/>
          </a:xfrm>
          <a:custGeom>
            <a:avLst/>
            <a:gdLst/>
            <a:ahLst/>
            <a:cxnLst/>
            <a:rect r="r" b="b" t="t" l="l"/>
            <a:pathLst>
              <a:path h="9483966" w="8309086">
                <a:moveTo>
                  <a:pt x="0" y="0"/>
                </a:moveTo>
                <a:lnTo>
                  <a:pt x="8309087" y="0"/>
                </a:lnTo>
                <a:lnTo>
                  <a:pt x="8309087" y="9483966"/>
                </a:lnTo>
                <a:lnTo>
                  <a:pt x="0" y="9483966"/>
                </a:lnTo>
                <a:lnTo>
                  <a:pt x="0" y="0"/>
                </a:lnTo>
                <a:close/>
              </a:path>
            </a:pathLst>
          </a:custGeom>
          <a:blipFill>
            <a:blip r:embed="rId6"/>
            <a:stretch>
              <a:fillRect l="0" t="0" r="0" b="0"/>
            </a:stretch>
          </a:blipFill>
        </p:spPr>
      </p:sp>
      <p:sp>
        <p:nvSpPr>
          <p:cNvPr name="Freeform 7" id="7"/>
          <p:cNvSpPr/>
          <p:nvPr/>
        </p:nvSpPr>
        <p:spPr>
          <a:xfrm flipH="false" flipV="false" rot="0">
            <a:off x="8259496" y="401517"/>
            <a:ext cx="8309086" cy="9512276"/>
          </a:xfrm>
          <a:custGeom>
            <a:avLst/>
            <a:gdLst/>
            <a:ahLst/>
            <a:cxnLst/>
            <a:rect r="r" b="b" t="t" l="l"/>
            <a:pathLst>
              <a:path h="9512276" w="8309086">
                <a:moveTo>
                  <a:pt x="0" y="0"/>
                </a:moveTo>
                <a:lnTo>
                  <a:pt x="8309087" y="0"/>
                </a:lnTo>
                <a:lnTo>
                  <a:pt x="8309087" y="9512276"/>
                </a:lnTo>
                <a:lnTo>
                  <a:pt x="0" y="9512276"/>
                </a:lnTo>
                <a:lnTo>
                  <a:pt x="0" y="0"/>
                </a:lnTo>
                <a:close/>
              </a:path>
            </a:pathLst>
          </a:custGeom>
          <a:blipFill>
            <a:blip r:embed="rId7"/>
            <a:stretch>
              <a:fillRect l="0" t="0" r="0" b="0"/>
            </a:stretch>
          </a:blipFill>
        </p:spPr>
      </p:sp>
      <p:sp>
        <p:nvSpPr>
          <p:cNvPr name="TextBox 8" id="8"/>
          <p:cNvSpPr txBox="true"/>
          <p:nvPr/>
        </p:nvSpPr>
        <p:spPr>
          <a:xfrm rot="0">
            <a:off x="819682" y="4885478"/>
            <a:ext cx="6732930" cy="1095375"/>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343434"/>
                </a:solidFill>
                <a:latin typeface="ITC Benguiat Bold"/>
              </a:rPr>
              <a:t>Peran Anggota</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87022" y="421739"/>
            <a:ext cx="13283725" cy="9443521"/>
          </a:xfrm>
          <a:custGeom>
            <a:avLst/>
            <a:gdLst/>
            <a:ahLst/>
            <a:cxnLst/>
            <a:rect r="r" b="b" t="t" l="l"/>
            <a:pathLst>
              <a:path h="9443521" w="13283725">
                <a:moveTo>
                  <a:pt x="0" y="0"/>
                </a:moveTo>
                <a:lnTo>
                  <a:pt x="13283725" y="0"/>
                </a:lnTo>
                <a:lnTo>
                  <a:pt x="13283725" y="9443522"/>
                </a:lnTo>
                <a:lnTo>
                  <a:pt x="0" y="94435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65304" y="1014359"/>
            <a:ext cx="11557393" cy="8258282"/>
          </a:xfrm>
          <a:custGeom>
            <a:avLst/>
            <a:gdLst/>
            <a:ahLst/>
            <a:cxnLst/>
            <a:rect r="r" b="b" t="t" l="l"/>
            <a:pathLst>
              <a:path h="8258282" w="11557393">
                <a:moveTo>
                  <a:pt x="0" y="0"/>
                </a:moveTo>
                <a:lnTo>
                  <a:pt x="11557392" y="0"/>
                </a:lnTo>
                <a:lnTo>
                  <a:pt x="11557392" y="8258282"/>
                </a:lnTo>
                <a:lnTo>
                  <a:pt x="0" y="82582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277872" y="3225634"/>
            <a:ext cx="8102026" cy="5434330"/>
          </a:xfrm>
          <a:prstGeom prst="rect">
            <a:avLst/>
          </a:prstGeom>
        </p:spPr>
        <p:txBody>
          <a:bodyPr anchor="t" rtlCol="false" tIns="0" lIns="0" bIns="0" rIns="0">
            <a:spAutoFit/>
          </a:bodyPr>
          <a:lstStyle/>
          <a:p>
            <a:pPr>
              <a:lnSpc>
                <a:spcPts val="3919"/>
              </a:lnSpc>
            </a:pPr>
            <a:r>
              <a:rPr lang="en-US" sz="2799">
                <a:solidFill>
                  <a:srgbClr val="343434"/>
                </a:solidFill>
                <a:latin typeface="Open Sans"/>
              </a:rPr>
              <a:t>Program pencatatan dan pengelolaan data keanggotaan mahasiswa dalam organisasi menggunakan Multi Linked List M ke N berhasil diimplementasikan dengan lancar.</a:t>
            </a:r>
          </a:p>
          <a:p>
            <a:pPr>
              <a:lnSpc>
                <a:spcPts val="3919"/>
              </a:lnSpc>
            </a:pPr>
          </a:p>
          <a:p>
            <a:pPr>
              <a:lnSpc>
                <a:spcPts val="3919"/>
              </a:lnSpc>
            </a:pPr>
            <a:r>
              <a:rPr lang="en-US" sz="2799">
                <a:solidFill>
                  <a:srgbClr val="343434"/>
                </a:solidFill>
                <a:latin typeface="Open Sans"/>
              </a:rPr>
              <a:t> Menggunakan Circular Linked List untuk list mahasiswa dan Double Linked List untuk list organisasi, yang dihubungkan melalui elemen relasi, memberikan solusi efektif dalam mengatasi kompleksitas hubungan antar elemen.</a:t>
            </a:r>
          </a:p>
        </p:txBody>
      </p:sp>
      <p:sp>
        <p:nvSpPr>
          <p:cNvPr name="Freeform 5" id="5"/>
          <p:cNvSpPr/>
          <p:nvPr/>
        </p:nvSpPr>
        <p:spPr>
          <a:xfrm flipH="false" flipV="false" rot="0">
            <a:off x="16287475" y="822960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324094" y="1735053"/>
            <a:ext cx="9639812" cy="1333500"/>
          </a:xfrm>
          <a:prstGeom prst="rect">
            <a:avLst/>
          </a:prstGeom>
        </p:spPr>
        <p:txBody>
          <a:bodyPr anchor="t" rtlCol="false" tIns="0" lIns="0" bIns="0" rIns="0">
            <a:spAutoFit/>
          </a:bodyPr>
          <a:lstStyle/>
          <a:p>
            <a:pPr algn="ctr">
              <a:lnSpc>
                <a:spcPts val="9360"/>
              </a:lnSpc>
            </a:pPr>
            <a:r>
              <a:rPr lang="en-US" sz="7800">
                <a:solidFill>
                  <a:srgbClr val="343434"/>
                </a:solidFill>
                <a:latin typeface="ITC Benguiat Bold"/>
              </a:rPr>
              <a:t>Kesimpulan</a:t>
            </a:r>
          </a:p>
        </p:txBody>
      </p:sp>
      <p:sp>
        <p:nvSpPr>
          <p:cNvPr name="Freeform 7" id="7"/>
          <p:cNvSpPr/>
          <p:nvPr/>
        </p:nvSpPr>
        <p:spPr>
          <a:xfrm flipH="false" flipV="false" rot="-9447887">
            <a:off x="-2837312" y="-1901432"/>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DAF4nQyxNgw</dc:identifier>
  <dcterms:modified xsi:type="dcterms:W3CDTF">2011-08-01T06:04:30Z</dcterms:modified>
  <cp:revision>1</cp:revision>
  <dc:title>Presentasi Tugas</dc:title>
</cp:coreProperties>
</file>